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57" r:id="rId4"/>
    <p:sldId id="258" r:id="rId5"/>
    <p:sldId id="259" r:id="rId6"/>
    <p:sldId id="261" r:id="rId7"/>
    <p:sldId id="262" r:id="rId8"/>
    <p:sldId id="264" r:id="rId9"/>
    <p:sldId id="265" r:id="rId10"/>
    <p:sldId id="266" r:id="rId11"/>
    <p:sldId id="267" r:id="rId12"/>
    <p:sldId id="268" r:id="rId13"/>
    <p:sldId id="269" r:id="rId14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6B13E39-6EAD-41EF-BFBB-478B8D0D31D8}" v="699" dt="2025-11-10T03:24:07.53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59" autoAdjust="0"/>
    <p:restoredTop sz="94660"/>
  </p:normalViewPr>
  <p:slideViewPr>
    <p:cSldViewPr snapToGrid="0">
      <p:cViewPr varScale="1">
        <p:scale>
          <a:sx n="61" d="100"/>
          <a:sy n="61" d="100"/>
        </p:scale>
        <p:origin x="84" y="3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de-DE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09.11.2025</a:t>
            </a:fld>
            <a:endParaRPr lang="de-DE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776838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09.11.2025</a:t>
            </a:fld>
            <a:endParaRPr lang="de-DE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465880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09.11.2025</a:t>
            </a:fld>
            <a:endParaRPr lang="de-DE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06397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09.11.2025</a:t>
            </a:fld>
            <a:endParaRPr lang="de-DE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40052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09.11.2025</a:t>
            </a:fld>
            <a:endParaRPr lang="de-DE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813757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09.11.2025</a:t>
            </a:fld>
            <a:endParaRPr lang="de-DE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246138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09.11.2025</a:t>
            </a:fld>
            <a:endParaRPr lang="de-DE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944210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09.11.2025</a:t>
            </a:fld>
            <a:endParaRPr lang="de-DE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085334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09.11.2025</a:t>
            </a:fld>
            <a:endParaRPr lang="de-DE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782815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09.11.2025</a:t>
            </a:fld>
            <a:endParaRPr lang="de-DE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178365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09.11.2025</a:t>
            </a:fld>
            <a:endParaRPr lang="de-DE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455663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0E51C7C-CEA3-4CAA-BE4B-344879E7C377}" type="datetimeFigureOut">
              <a:rPr lang="de-DE" smtClean="0"/>
              <a:t>09.11.2025</a:t>
            </a:fld>
            <a:endParaRPr lang="de-DE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757469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Forma&#10;&#10;O conteúdo gerado por IA pode estar incorreto.">
            <a:extLst>
              <a:ext uri="{FF2B5EF4-FFF2-40B4-BE49-F238E27FC236}">
                <a16:creationId xmlns:a16="http://schemas.microsoft.com/office/drawing/2014/main" id="{9503E85A-78E7-B8B0-98DD-E68F23DA3D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986" y="1717568"/>
            <a:ext cx="11532030" cy="3061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8665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3017EE8-BD3B-D5CD-4090-B1F6DEFD6C2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8548" b="24112"/>
          <a:stretch>
            <a:fillRect/>
          </a:stretch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F2BF776-CFE4-4A35-6904-0510A258A2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9373" y="-190231"/>
            <a:ext cx="7205985" cy="1899912"/>
          </a:xfrm>
        </p:spPr>
        <p:txBody>
          <a:bodyPr>
            <a:normAutofit/>
          </a:bodyPr>
          <a:lstStyle/>
          <a:p>
            <a:r>
              <a:rPr lang="pt-BR" sz="3100" b="1" dirty="0">
                <a:latin typeface="Aptos"/>
              </a:rPr>
              <a:t>Principais reformas e transformações institucionais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1F0BE34-30D4-CA40-ED2C-F40ED0D6A5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92876" y="1500125"/>
            <a:ext cx="5158536" cy="5484990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>
              <a:buNone/>
            </a:pPr>
            <a:r>
              <a:rPr lang="pt-BR" sz="2000" dirty="0">
                <a:ea typeface="+mn-lt"/>
                <a:cs typeface="+mn-lt"/>
              </a:rPr>
              <a:t> </a:t>
            </a:r>
            <a:r>
              <a:rPr lang="pt-BR" sz="2400" b="1" dirty="0">
                <a:ea typeface="+mn-lt"/>
                <a:cs typeface="+mn-lt"/>
              </a:rPr>
              <a:t>Saviani discute as leis e decretos que marcaram o período: a Lei das Escolas de Primeiras Letras (1827), a Reforma Couto Ferraz (Decreto 1331-A/1854), a Reforma Leôncio de Carvalho (Decreto 7.247/1879) e a reforma educacional de influência positivista/</a:t>
            </a:r>
            <a:r>
              <a:rPr lang="pt-BR" sz="2400" b="1" err="1">
                <a:ea typeface="+mn-lt"/>
                <a:cs typeface="+mn-lt"/>
              </a:rPr>
              <a:t>benjaminconstantista</a:t>
            </a:r>
            <a:r>
              <a:rPr lang="pt-BR" sz="2400" b="1" dirty="0">
                <a:ea typeface="+mn-lt"/>
                <a:cs typeface="+mn-lt"/>
              </a:rPr>
              <a:t> (final do século XIX / início do XX). </a:t>
            </a:r>
          </a:p>
          <a:p>
            <a:pPr marL="0" indent="0">
              <a:buNone/>
            </a:pPr>
            <a:r>
              <a:rPr lang="pt-BR" sz="2400" b="1" dirty="0">
                <a:ea typeface="+mn-lt"/>
                <a:cs typeface="+mn-lt"/>
              </a:rPr>
              <a:t> Essas iniciativas representam tentativas estatais de organizar o sistema escolar, criar normal </a:t>
            </a:r>
            <a:r>
              <a:rPr lang="pt-BR" sz="2400" b="1" err="1">
                <a:ea typeface="+mn-lt"/>
                <a:cs typeface="+mn-lt"/>
              </a:rPr>
              <a:t>schools</a:t>
            </a:r>
            <a:r>
              <a:rPr lang="pt-BR" sz="2400" b="1" dirty="0">
                <a:ea typeface="+mn-lt"/>
                <a:cs typeface="+mn-lt"/>
              </a:rPr>
              <a:t>, redefinir currículos e estabelecer normas administrativas — ainda que com resultados desiguais e persistente fragilidade estrutural.</a:t>
            </a:r>
            <a:endParaRPr lang="pt-BR" sz="2400" b="1"/>
          </a:p>
        </p:txBody>
      </p:sp>
    </p:spTree>
    <p:extLst>
      <p:ext uri="{BB962C8B-B14F-4D97-AF65-F5344CB8AC3E}">
        <p14:creationId xmlns:p14="http://schemas.microsoft.com/office/powerpoint/2010/main" val="18953251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Slide Background">
            <a:extLst>
              <a:ext uri="{FF2B5EF4-FFF2-40B4-BE49-F238E27FC236}">
                <a16:creationId xmlns:a16="http://schemas.microsoft.com/office/drawing/2014/main" id="{3ECBE1F1-D69B-4AFA-ABD5-8E41720EF6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Espaço Reservado para Conteúdo 3" descr="Foto em preto e branco de homem olhando para o lado&#10;&#10;O conteúdo gerado por IA pode estar incorreto.">
            <a:extLst>
              <a:ext uri="{FF2B5EF4-FFF2-40B4-BE49-F238E27FC236}">
                <a16:creationId xmlns:a16="http://schemas.microsoft.com/office/drawing/2014/main" id="{E5BB41F2-674C-E24E-84E8-5DE63CBAAA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10886" r="25089" b="1"/>
          <a:stretch>
            <a:fillRect/>
          </a:stretch>
        </p:blipFill>
        <p:spPr>
          <a:xfrm>
            <a:off x="-1" y="-2"/>
            <a:ext cx="5410198" cy="6858002"/>
          </a:xfrm>
          <a:prstGeom prst="rect">
            <a:avLst/>
          </a:prstGeom>
        </p:spPr>
      </p:pic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03A6265-E10C-4B85-9C20-E75FCAF9C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0197" y="-1"/>
            <a:ext cx="6781802" cy="2286000"/>
          </a:xfrm>
          <a:prstGeom prst="rect">
            <a:avLst/>
          </a:prstGeom>
          <a:ln>
            <a:noFill/>
          </a:ln>
          <a:effectLst>
            <a:outerShdw blurRad="355600" dist="152400" sx="95000" sy="95000" algn="t" rotWithShape="0">
              <a:srgbClr val="000000">
                <a:alpha val="2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55383A2-D71C-A40E-C93E-E059AF41EF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6836" y="2273"/>
            <a:ext cx="6211961" cy="92645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2800" b="1" err="1"/>
              <a:t>Consequências</a:t>
            </a:r>
            <a:r>
              <a:rPr lang="en-US" sz="2800" b="1" dirty="0"/>
              <a:t> </a:t>
            </a:r>
            <a:r>
              <a:rPr lang="en-US" sz="2800" b="1" err="1"/>
              <a:t>na</a:t>
            </a:r>
            <a:r>
              <a:rPr lang="en-US" sz="2800" b="1" dirty="0"/>
              <a:t> </a:t>
            </a:r>
            <a:r>
              <a:rPr lang="en-US" sz="2800" b="1" err="1"/>
              <a:t>avaliação</a:t>
            </a:r>
            <a:r>
              <a:rPr lang="en-US" sz="2800" b="1" dirty="0"/>
              <a:t> de </a:t>
            </a:r>
            <a:r>
              <a:rPr lang="en-US" sz="2800" b="1" err="1"/>
              <a:t>Saviani</a:t>
            </a:r>
            <a:endParaRPr lang="en-US" sz="2800" b="1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D30CAD85-7B48-6147-8E47-079DABBD834D}"/>
              </a:ext>
            </a:extLst>
          </p:cNvPr>
          <p:cNvSpPr txBox="1"/>
          <p:nvPr/>
        </p:nvSpPr>
        <p:spPr>
          <a:xfrm>
            <a:off x="5555024" y="927847"/>
            <a:ext cx="6524810" cy="5704436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b="1" dirty="0"/>
              <a:t> </a:t>
            </a:r>
            <a:r>
              <a:rPr lang="en-US" sz="2400" b="1" err="1"/>
              <a:t>Saviani</a:t>
            </a:r>
            <a:r>
              <a:rPr lang="en-US" sz="2400" b="1" dirty="0"/>
              <a:t> </a:t>
            </a:r>
            <a:r>
              <a:rPr lang="en-US" sz="2400" b="1" err="1"/>
              <a:t>avalia</a:t>
            </a:r>
            <a:r>
              <a:rPr lang="en-US" sz="2400" b="1" dirty="0"/>
              <a:t> esse </a:t>
            </a:r>
            <a:r>
              <a:rPr lang="en-US" sz="2400" b="1" err="1"/>
              <a:t>período</a:t>
            </a:r>
            <a:r>
              <a:rPr lang="en-US" sz="2400" b="1" dirty="0"/>
              <a:t> </a:t>
            </a:r>
            <a:r>
              <a:rPr lang="en-US" sz="2400" b="1" err="1"/>
              <a:t>como</a:t>
            </a:r>
            <a:r>
              <a:rPr lang="en-US" sz="2400" b="1" dirty="0"/>
              <a:t> </a:t>
            </a:r>
            <a:r>
              <a:rPr lang="en-US" sz="2400" b="1" err="1"/>
              <a:t>decisivo</a:t>
            </a:r>
            <a:r>
              <a:rPr lang="en-US" sz="2400" b="1" dirty="0"/>
              <a:t> para a </a:t>
            </a:r>
            <a:r>
              <a:rPr lang="en-US" sz="2400" b="1" err="1"/>
              <a:t>secularização</a:t>
            </a:r>
            <a:r>
              <a:rPr lang="en-US" sz="2400" b="1" dirty="0"/>
              <a:t> gradual da </a:t>
            </a:r>
            <a:r>
              <a:rPr lang="en-US" sz="2400" b="1" err="1"/>
              <a:t>educação</a:t>
            </a:r>
            <a:r>
              <a:rPr lang="en-US" sz="2400" b="1" dirty="0"/>
              <a:t> </a:t>
            </a:r>
            <a:r>
              <a:rPr lang="en-US" sz="2400" b="1" err="1"/>
              <a:t>brasileira</a:t>
            </a:r>
            <a:r>
              <a:rPr lang="en-US" sz="2400" b="1" dirty="0"/>
              <a:t> e para a </a:t>
            </a:r>
            <a:r>
              <a:rPr lang="en-US" sz="2400" b="1" err="1"/>
              <a:t>formação</a:t>
            </a:r>
            <a:r>
              <a:rPr lang="en-US" sz="2400" b="1" dirty="0"/>
              <a:t> de </a:t>
            </a:r>
            <a:r>
              <a:rPr lang="en-US" sz="2400" b="1" err="1"/>
              <a:t>uma</a:t>
            </a:r>
            <a:r>
              <a:rPr lang="en-US" sz="2400" b="1" dirty="0"/>
              <a:t> </a:t>
            </a:r>
            <a:r>
              <a:rPr lang="en-US" sz="2400" b="1" err="1"/>
              <a:t>pedagogia</a:t>
            </a:r>
            <a:r>
              <a:rPr lang="en-US" sz="2400" b="1" dirty="0"/>
              <a:t> “</a:t>
            </a:r>
            <a:r>
              <a:rPr lang="en-US" sz="2400" b="1" err="1"/>
              <a:t>laica</a:t>
            </a:r>
            <a:r>
              <a:rPr lang="en-US" sz="2400" b="1" dirty="0"/>
              <a:t>” </a:t>
            </a:r>
            <a:r>
              <a:rPr lang="en-US" sz="2400" b="1" err="1"/>
              <a:t>que</a:t>
            </a:r>
            <a:r>
              <a:rPr lang="en-US" sz="2400" b="1" dirty="0"/>
              <a:t> se </a:t>
            </a:r>
            <a:r>
              <a:rPr lang="en-US" sz="2400" b="1" err="1"/>
              <a:t>consolidaria</a:t>
            </a:r>
            <a:r>
              <a:rPr lang="en-US" sz="2400" b="1" dirty="0"/>
              <a:t> </a:t>
            </a:r>
            <a:r>
              <a:rPr lang="en-US" sz="2400" b="1" err="1"/>
              <a:t>ao</a:t>
            </a:r>
            <a:r>
              <a:rPr lang="en-US" sz="2400" b="1" dirty="0"/>
              <a:t> </a:t>
            </a:r>
            <a:r>
              <a:rPr lang="en-US" sz="2400" b="1" err="1"/>
              <a:t>longo</a:t>
            </a:r>
            <a:r>
              <a:rPr lang="en-US" sz="2400" b="1" dirty="0"/>
              <a:t> do </a:t>
            </a:r>
            <a:r>
              <a:rPr lang="en-US" sz="2400" b="1" err="1"/>
              <a:t>século</a:t>
            </a:r>
            <a:r>
              <a:rPr lang="en-US" sz="2400" b="1" dirty="0"/>
              <a:t> XX. </a:t>
            </a:r>
            <a:endParaRPr lang="pt-BR" sz="240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b="1" dirty="0"/>
              <a:t> </a:t>
            </a:r>
            <a:r>
              <a:rPr lang="en-US" sz="2400" b="1" err="1"/>
              <a:t>Contudo</a:t>
            </a:r>
            <a:r>
              <a:rPr lang="en-US" sz="2400" b="1" dirty="0"/>
              <a:t>, </a:t>
            </a:r>
            <a:r>
              <a:rPr lang="en-US" sz="2400" b="1" err="1"/>
              <a:t>ele</a:t>
            </a:r>
            <a:r>
              <a:rPr lang="en-US" sz="2400" b="1" dirty="0"/>
              <a:t> </a:t>
            </a:r>
            <a:r>
              <a:rPr lang="en-US" sz="2400" b="1" err="1"/>
              <a:t>também</a:t>
            </a:r>
            <a:r>
              <a:rPr lang="en-US" sz="2400" b="1" dirty="0"/>
              <a:t> </a:t>
            </a:r>
            <a:r>
              <a:rPr lang="en-US" sz="2400" b="1" err="1"/>
              <a:t>aponta</a:t>
            </a:r>
            <a:r>
              <a:rPr lang="en-US" sz="2400" b="1" dirty="0"/>
              <a:t> </a:t>
            </a:r>
            <a:r>
              <a:rPr lang="en-US" sz="2400" b="1" err="1"/>
              <a:t>limitações</a:t>
            </a:r>
            <a:r>
              <a:rPr lang="en-US" sz="2400" b="1" dirty="0"/>
              <a:t>: </a:t>
            </a:r>
            <a:r>
              <a:rPr lang="en-US" sz="2400" b="1" err="1"/>
              <a:t>muitas</a:t>
            </a:r>
            <a:r>
              <a:rPr lang="en-US" sz="2400" b="1" dirty="0"/>
              <a:t> </a:t>
            </a:r>
            <a:r>
              <a:rPr lang="en-US" sz="2400" b="1" err="1"/>
              <a:t>reformas</a:t>
            </a:r>
            <a:r>
              <a:rPr lang="en-US" sz="2400" b="1" dirty="0"/>
              <a:t> </a:t>
            </a:r>
            <a:r>
              <a:rPr lang="en-US" sz="2400" b="1" err="1"/>
              <a:t>foram</a:t>
            </a:r>
            <a:r>
              <a:rPr lang="en-US" sz="2400" b="1" dirty="0"/>
              <a:t> </a:t>
            </a:r>
            <a:r>
              <a:rPr lang="en-US" sz="2400" b="1" err="1"/>
              <a:t>fragmentadas</a:t>
            </a:r>
            <a:r>
              <a:rPr lang="en-US" sz="2400" b="1" dirty="0"/>
              <a:t>, a </a:t>
            </a:r>
            <a:r>
              <a:rPr lang="en-US" sz="2400" b="1" err="1"/>
              <a:t>implementação</a:t>
            </a:r>
            <a:r>
              <a:rPr lang="en-US" sz="2400" b="1" dirty="0"/>
              <a:t> </a:t>
            </a:r>
            <a:r>
              <a:rPr lang="en-US" sz="2400" b="1" err="1"/>
              <a:t>falhou</a:t>
            </a:r>
            <a:r>
              <a:rPr lang="en-US" sz="2400" b="1" dirty="0"/>
              <a:t> </a:t>
            </a:r>
            <a:r>
              <a:rPr lang="en-US" sz="2400" b="1" err="1"/>
              <a:t>em</a:t>
            </a:r>
            <a:r>
              <a:rPr lang="en-US" sz="2400" b="1" dirty="0"/>
              <a:t> </a:t>
            </a:r>
            <a:r>
              <a:rPr lang="en-US" sz="2400" b="1" err="1"/>
              <a:t>várias</a:t>
            </a:r>
            <a:r>
              <a:rPr lang="en-US" sz="2400" b="1" dirty="0"/>
              <a:t> </a:t>
            </a:r>
            <a:r>
              <a:rPr lang="en-US" sz="2400" b="1" err="1"/>
              <a:t>regiões</a:t>
            </a:r>
            <a:r>
              <a:rPr lang="en-US" sz="2400" b="1" dirty="0"/>
              <a:t>, e as </a:t>
            </a:r>
            <a:r>
              <a:rPr lang="en-US" sz="2400" b="1" err="1"/>
              <a:t>propostas</a:t>
            </a:r>
            <a:r>
              <a:rPr lang="en-US" sz="2400" b="1" dirty="0"/>
              <a:t> </a:t>
            </a:r>
            <a:r>
              <a:rPr lang="en-US" sz="2400" b="1" err="1"/>
              <a:t>pedagógicas</a:t>
            </a:r>
            <a:r>
              <a:rPr lang="en-US" sz="2400" b="1" dirty="0"/>
              <a:t> (</a:t>
            </a:r>
            <a:r>
              <a:rPr lang="en-US" sz="2400" b="1" err="1"/>
              <a:t>ecletismo</a:t>
            </a:r>
            <a:r>
              <a:rPr lang="en-US" sz="2400" b="1" dirty="0"/>
              <a:t>, </a:t>
            </a:r>
            <a:r>
              <a:rPr lang="en-US" sz="2400" b="1" err="1"/>
              <a:t>liberalismo</a:t>
            </a:r>
            <a:r>
              <a:rPr lang="en-US" sz="2400" b="1" dirty="0"/>
              <a:t>, </a:t>
            </a:r>
            <a:r>
              <a:rPr lang="en-US" sz="2400" b="1" err="1"/>
              <a:t>positivismo</a:t>
            </a:r>
            <a:r>
              <a:rPr lang="en-US" sz="2400" b="1" dirty="0"/>
              <a:t>) </a:t>
            </a:r>
            <a:r>
              <a:rPr lang="en-US" sz="2400" b="1" err="1"/>
              <a:t>muitas</a:t>
            </a:r>
            <a:r>
              <a:rPr lang="en-US" sz="2400" b="1" dirty="0"/>
              <a:t> </a:t>
            </a:r>
            <a:r>
              <a:rPr lang="en-US" sz="2400" b="1" err="1"/>
              <a:t>vezes</a:t>
            </a:r>
            <a:r>
              <a:rPr lang="en-US" sz="2400" b="1" dirty="0"/>
              <a:t> </a:t>
            </a:r>
            <a:r>
              <a:rPr lang="en-US" sz="2400" b="1" err="1"/>
              <a:t>serviram</a:t>
            </a:r>
            <a:r>
              <a:rPr lang="en-US" sz="2400" b="1" dirty="0"/>
              <a:t> </a:t>
            </a:r>
            <a:r>
              <a:rPr lang="en-US" sz="2400" b="1" err="1"/>
              <a:t>mais</a:t>
            </a:r>
            <a:r>
              <a:rPr lang="en-US" sz="2400" b="1" dirty="0"/>
              <a:t> </a:t>
            </a:r>
            <a:r>
              <a:rPr lang="en-US" sz="2400" b="1" err="1"/>
              <a:t>aos</a:t>
            </a:r>
            <a:r>
              <a:rPr lang="en-US" sz="2400" b="1" dirty="0"/>
              <a:t> interesses das elites do </a:t>
            </a:r>
            <a:r>
              <a:rPr lang="en-US" sz="2400" b="1" err="1"/>
              <a:t>que</a:t>
            </a:r>
            <a:r>
              <a:rPr lang="en-US" sz="2400" b="1" dirty="0"/>
              <a:t> à </a:t>
            </a:r>
            <a:r>
              <a:rPr lang="en-US" sz="2400" b="1" err="1"/>
              <a:t>democratização</a:t>
            </a:r>
            <a:r>
              <a:rPr lang="en-US" sz="2400" b="1" dirty="0"/>
              <a:t> </a:t>
            </a:r>
            <a:r>
              <a:rPr lang="en-US" sz="2400" b="1" err="1"/>
              <a:t>efetiva</a:t>
            </a:r>
            <a:r>
              <a:rPr lang="en-US" sz="2400" b="1" dirty="0"/>
              <a:t> do </a:t>
            </a:r>
            <a:r>
              <a:rPr lang="en-US" sz="2400" b="1" err="1"/>
              <a:t>ensino</a:t>
            </a:r>
            <a:r>
              <a:rPr lang="en-US" sz="2400" b="1" dirty="0"/>
              <a:t>.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b="1" dirty="0"/>
              <a:t> Em </a:t>
            </a:r>
            <a:r>
              <a:rPr lang="en-US" sz="2400" b="1" err="1"/>
              <a:t>sua</a:t>
            </a:r>
            <a:r>
              <a:rPr lang="en-US" sz="2400" b="1" dirty="0"/>
              <a:t> </a:t>
            </a:r>
            <a:r>
              <a:rPr lang="en-US" sz="2400" b="1" err="1"/>
              <a:t>leitura</a:t>
            </a:r>
            <a:r>
              <a:rPr lang="en-US" sz="2400" b="1" dirty="0"/>
              <a:t>, </a:t>
            </a:r>
            <a:r>
              <a:rPr lang="en-US" sz="2400" b="1" err="1"/>
              <a:t>entender</a:t>
            </a:r>
            <a:r>
              <a:rPr lang="en-US" sz="2400" b="1" dirty="0"/>
              <a:t> </a:t>
            </a:r>
            <a:r>
              <a:rPr lang="en-US" sz="2400" b="1" err="1"/>
              <a:t>essa</a:t>
            </a:r>
            <a:r>
              <a:rPr lang="en-US" sz="2400" b="1" dirty="0"/>
              <a:t> </a:t>
            </a:r>
            <a:r>
              <a:rPr lang="en-US" sz="2400" b="1" err="1"/>
              <a:t>trajetória</a:t>
            </a:r>
            <a:r>
              <a:rPr lang="en-US" sz="2400" b="1" dirty="0"/>
              <a:t> é fundamental para </a:t>
            </a:r>
            <a:r>
              <a:rPr lang="en-US" sz="2400" b="1" err="1"/>
              <a:t>compreender</a:t>
            </a:r>
            <a:r>
              <a:rPr lang="en-US" sz="2400" b="1" dirty="0"/>
              <a:t> as </a:t>
            </a:r>
            <a:r>
              <a:rPr lang="en-US" sz="2400" b="1" err="1"/>
              <a:t>continuidades</a:t>
            </a:r>
            <a:r>
              <a:rPr lang="en-US" sz="2400" b="1" dirty="0"/>
              <a:t> e </a:t>
            </a:r>
            <a:r>
              <a:rPr lang="en-US" sz="2400" b="1" err="1"/>
              <a:t>rupturas</a:t>
            </a:r>
            <a:r>
              <a:rPr lang="en-US" sz="2400" b="1" dirty="0"/>
              <a:t> </a:t>
            </a:r>
            <a:r>
              <a:rPr lang="en-US" sz="2400" b="1" err="1"/>
              <a:t>na</a:t>
            </a:r>
            <a:r>
              <a:rPr lang="en-US" sz="2400" b="1" dirty="0"/>
              <a:t> </a:t>
            </a:r>
            <a:r>
              <a:rPr lang="en-US" sz="2400" b="1" err="1"/>
              <a:t>história</a:t>
            </a:r>
            <a:r>
              <a:rPr lang="en-US" sz="2400" b="1" dirty="0"/>
              <a:t> </a:t>
            </a:r>
            <a:r>
              <a:rPr lang="en-US" sz="2400" b="1" err="1"/>
              <a:t>educacional</a:t>
            </a:r>
            <a:r>
              <a:rPr lang="en-US" sz="2400" b="1" dirty="0"/>
              <a:t> </a:t>
            </a:r>
            <a:r>
              <a:rPr lang="en-US" sz="2400" b="1" err="1"/>
              <a:t>nacional</a:t>
            </a:r>
            <a:r>
              <a:rPr lang="en-US" sz="2400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366775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E51BA4DF-2BD4-4EC2-B1DB-B27C8AC71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DECFF6E-12B7-F58F-EEB1-A27C4C0A4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3733" y="548464"/>
            <a:ext cx="6798541" cy="1675623"/>
          </a:xfrm>
        </p:spPr>
        <p:txBody>
          <a:bodyPr anchor="b">
            <a:normAutofit/>
          </a:bodyPr>
          <a:lstStyle/>
          <a:p>
            <a:r>
              <a:rPr lang="pt-BR" sz="4000">
                <a:latin typeface="Aptos Display"/>
              </a:rPr>
              <a:t>Referências </a:t>
            </a:r>
            <a:endParaRPr lang="pt-BR" sz="4000"/>
          </a:p>
        </p:txBody>
      </p:sp>
      <p:pic>
        <p:nvPicPr>
          <p:cNvPr id="4" name="Imagem 3" descr="Livro aberto com texto preto sobre fundo branco&#10;&#10;O conteúdo gerado por IA pode estar incorreto.">
            <a:extLst>
              <a:ext uri="{FF2B5EF4-FFF2-40B4-BE49-F238E27FC236}">
                <a16:creationId xmlns:a16="http://schemas.microsoft.com/office/drawing/2014/main" id="{B1134F9A-55A9-BCC8-EBA5-02B2616839B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270"/>
          <a:stretch>
            <a:fillRect/>
          </a:stretch>
        </p:blipFill>
        <p:spPr>
          <a:xfrm>
            <a:off x="490781" y="374552"/>
            <a:ext cx="3731547" cy="6095991"/>
          </a:xfrm>
          <a:prstGeom prst="rect">
            <a:avLst/>
          </a:prstGeom>
          <a:effectLst/>
        </p:spPr>
      </p:pic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A888D8C-6523-5923-5C32-317BC0FFBE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3734" y="2409830"/>
            <a:ext cx="6798539" cy="370521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pt-BR" sz="2000">
                <a:ea typeface="+mn-lt"/>
                <a:cs typeface="+mn-lt"/>
              </a:rPr>
              <a:t>Saviani, Dermeval — História das ideias pedagógicas no Brasil — Cap. VI (Desenvolvimento das ideias pedagógicas laicas: ecletismo, liberalismo e positivismo, 1827–1932). (Sumário do capítulo disponível em versões online e em cópias do livro). Revisões e resenhas acadêmicas sobre o livro (scielo / RBEDU) — contextualizam a periodização e as principais interpretações de Saviani. Documentos históricos e análises sobre as reformas: Decreto nº 1331-A/1854 (Couto Ferraz), Decreto nº 7.247/1879 (Leôncio de Carvalho) e demais legislação do período.</a:t>
            </a:r>
            <a:endParaRPr lang="pt-BR" sz="2000"/>
          </a:p>
        </p:txBody>
      </p:sp>
    </p:spTree>
    <p:extLst>
      <p:ext uri="{BB962C8B-B14F-4D97-AF65-F5344CB8AC3E}">
        <p14:creationId xmlns:p14="http://schemas.microsoft.com/office/powerpoint/2010/main" val="18999047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0040E8-EA2B-CD5F-50BA-59712947A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5994" y="2079625"/>
            <a:ext cx="3926542" cy="1347974"/>
          </a:xfrm>
        </p:spPr>
        <p:txBody>
          <a:bodyPr/>
          <a:lstStyle/>
          <a:p>
            <a:r>
              <a:rPr lang="pt-BR" dirty="0"/>
              <a:t>Agradecimentos</a:t>
            </a:r>
          </a:p>
        </p:txBody>
      </p:sp>
      <p:pic>
        <p:nvPicPr>
          <p:cNvPr id="4" name="Espaço Reservado para Conteúdo 3" descr="Uma imagem contendo Forma&#10;&#10;O conteúdo gerado por IA pode estar incorreto.">
            <a:extLst>
              <a:ext uri="{FF2B5EF4-FFF2-40B4-BE49-F238E27FC236}">
                <a16:creationId xmlns:a16="http://schemas.microsoft.com/office/drawing/2014/main" id="{65B3C782-6528-F6B1-94CC-6C798F07F3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48088" y="5037137"/>
            <a:ext cx="4938793" cy="1549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0077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D7F64A8-D625-4F61-A290-B499BB62AC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  <a:p>
            <a:pPr algn="ctr"/>
            <a:endParaRPr lang="en-US" dirty="0"/>
          </a:p>
        </p:txBody>
      </p:sp>
      <p:pic>
        <p:nvPicPr>
          <p:cNvPr id="7" name="Graphic 6" descr="Educação">
            <a:extLst>
              <a:ext uri="{FF2B5EF4-FFF2-40B4-BE49-F238E27FC236}">
                <a16:creationId xmlns:a16="http://schemas.microsoft.com/office/drawing/2014/main" id="{C8780462-3C17-142F-AF57-1A128ACC7D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0759" y="2230778"/>
            <a:ext cx="1198532" cy="1198532"/>
          </a:xfrm>
          <a:prstGeom prst="rect">
            <a:avLst/>
          </a:prstGeom>
        </p:spPr>
      </p:pic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EDA4CF9-2086-3125-DD0F-1FD96F63F2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38371" y="1330591"/>
            <a:ext cx="9623122" cy="420249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pt-BR" sz="4000" b="1" dirty="0">
                <a:latin typeface="Aptos"/>
              </a:rPr>
              <a:t>Disciplina: Fundamentos da educação</a:t>
            </a:r>
          </a:p>
          <a:p>
            <a:pPr marL="0" indent="0">
              <a:buNone/>
            </a:pPr>
            <a:endParaRPr lang="pt-BR" sz="2000" b="1" dirty="0">
              <a:latin typeface="Aptos"/>
            </a:endParaRPr>
          </a:p>
          <a:p>
            <a:pPr marL="0" indent="0">
              <a:buNone/>
            </a:pPr>
            <a:endParaRPr lang="pt-BR" sz="2000" b="1" dirty="0">
              <a:solidFill>
                <a:srgbClr val="000000"/>
              </a:solidFill>
              <a:latin typeface="Aptos"/>
            </a:endParaRPr>
          </a:p>
          <a:p>
            <a:pPr marL="0" indent="0">
              <a:buNone/>
            </a:pPr>
            <a:r>
              <a:rPr lang="pt-BR" b="1" dirty="0">
                <a:solidFill>
                  <a:schemeClr val="bg1"/>
                </a:solidFill>
                <a:latin typeface="Aptos"/>
              </a:rPr>
              <a:t>Prof.a </a:t>
            </a:r>
            <a:r>
              <a:rPr lang="pt-BR" b="1" err="1">
                <a:solidFill>
                  <a:schemeClr val="bg1"/>
                </a:solidFill>
                <a:latin typeface="Aptos"/>
              </a:rPr>
              <a:t>DR.a</a:t>
            </a:r>
            <a:r>
              <a:rPr lang="pt-BR" b="1" dirty="0">
                <a:solidFill>
                  <a:schemeClr val="bg1"/>
                </a:solidFill>
                <a:latin typeface="Aptos"/>
              </a:rPr>
              <a:t> Viviane Souza De Oliveira</a:t>
            </a:r>
            <a:endParaRPr lang="pt-BR" b="1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pt-BR" b="1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pt-BR" sz="2000" b="1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pt-BR" b="1" dirty="0">
                <a:solidFill>
                  <a:schemeClr val="accent6">
                    <a:lumMod val="76000"/>
                  </a:schemeClr>
                </a:solidFill>
              </a:rPr>
              <a:t>Aluno: Rafael Bruno da Silva</a:t>
            </a:r>
          </a:p>
        </p:txBody>
      </p:sp>
      <p:pic>
        <p:nvPicPr>
          <p:cNvPr id="9" name="Graphic 8" descr="Educação">
            <a:extLst>
              <a:ext uri="{FF2B5EF4-FFF2-40B4-BE49-F238E27FC236}">
                <a16:creationId xmlns:a16="http://schemas.microsoft.com/office/drawing/2014/main" id="{CB1F983D-7C29-448F-B199-54FF8E4717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41431" y="816337"/>
            <a:ext cx="5225327" cy="5225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1445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77000" b="-7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BCCB91-4B35-2B0A-28F7-123CCAE48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412" y="1714579"/>
            <a:ext cx="11548249" cy="2616708"/>
          </a:xfrm>
        </p:spPr>
        <p:txBody>
          <a:bodyPr>
            <a:normAutofit/>
          </a:bodyPr>
          <a:lstStyle/>
          <a:p>
            <a:r>
              <a:rPr lang="pt-BR" sz="3600" b="1">
                <a:latin typeface="Aptos"/>
              </a:rPr>
              <a:t> </a:t>
            </a:r>
            <a:r>
              <a:rPr lang="pt-BR" sz="3600" b="1" dirty="0">
                <a:latin typeface="Aptos"/>
              </a:rPr>
              <a:t>A educação brasileira e as influências do liberalismo e do positivismo (1827–1932)</a:t>
            </a:r>
            <a:endParaRPr lang="pt-BR" sz="3600" b="1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AAA7714-D274-11E9-1922-EAF03B4174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2671" y="5445125"/>
            <a:ext cx="10515600" cy="74304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pt-BR" sz="2000" dirty="0">
                <a:ea typeface="+mn-lt"/>
                <a:cs typeface="+mn-lt"/>
              </a:rPr>
              <a:t>Resumo — Capítulo VI — História das ideias pedagógicas no Brasil (Dermeval Saviani).</a:t>
            </a:r>
            <a:endParaRPr lang="pt-BR" sz="2000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028484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15000" b="-1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8231579-417E-D88D-543C-91CA55C09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8347" y="353919"/>
            <a:ext cx="2346512" cy="866122"/>
          </a:xfrm>
        </p:spPr>
        <p:txBody>
          <a:bodyPr/>
          <a:lstStyle/>
          <a:p>
            <a:r>
              <a:rPr lang="pt-BR" b="1" dirty="0">
                <a:ea typeface="+mj-lt"/>
                <a:cs typeface="+mj-lt"/>
              </a:rPr>
              <a:t>Sumário</a:t>
            </a:r>
            <a:endParaRPr lang="pt-BR" b="1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4685A49-2965-1413-9BBE-D7ACB3D5D1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99347" y="1713566"/>
            <a:ext cx="9204512" cy="374622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buFont typeface="Wingdings" panose="020B0604020202020204" pitchFamily="34" charset="0"/>
              <a:buChar char="Ø"/>
            </a:pPr>
            <a:r>
              <a:rPr lang="pt-BR" sz="2400" b="1" dirty="0">
                <a:latin typeface="Aptos"/>
              </a:rPr>
              <a:t>História do Brasil e principais eventos da época</a:t>
            </a:r>
            <a:endParaRPr lang="pt-BR"/>
          </a:p>
          <a:p>
            <a:pPr marL="342900" indent="-342900">
              <a:buFont typeface="Wingdings" panose="020B0604020202020204" pitchFamily="34" charset="0"/>
              <a:buChar char="Ø"/>
            </a:pPr>
            <a:r>
              <a:rPr lang="pt-BR" sz="2400" b="1" dirty="0">
                <a:latin typeface="Aptos"/>
              </a:rPr>
              <a:t>Visão de Saviani sobre a época</a:t>
            </a:r>
          </a:p>
          <a:p>
            <a:pPr marL="342900" indent="-342900">
              <a:buFont typeface="Wingdings" panose="020B0604020202020204" pitchFamily="34" charset="0"/>
              <a:buChar char="Ø"/>
            </a:pPr>
            <a:r>
              <a:rPr lang="pt-BR" sz="2400" b="1" dirty="0">
                <a:latin typeface="Aptos"/>
              </a:rPr>
              <a:t>Liberalismo</a:t>
            </a:r>
          </a:p>
          <a:p>
            <a:pPr marL="342900" indent="-342900">
              <a:buFont typeface="Wingdings" panose="020B0604020202020204" pitchFamily="34" charset="0"/>
              <a:buChar char="Ø"/>
            </a:pPr>
            <a:r>
              <a:rPr lang="pt-BR" sz="2400" b="1" dirty="0">
                <a:latin typeface="Aptos"/>
              </a:rPr>
              <a:t>Positivismo</a:t>
            </a:r>
            <a:endParaRPr lang="pt-BR" dirty="0">
              <a:latin typeface="Aptos"/>
            </a:endParaRPr>
          </a:p>
          <a:p>
            <a:pPr marL="342900" indent="-342900">
              <a:buFont typeface="Wingdings" panose="020B0604020202020204" pitchFamily="34" charset="0"/>
              <a:buChar char="Ø"/>
            </a:pPr>
            <a:r>
              <a:rPr lang="pt-BR" sz="2400" b="1" dirty="0">
                <a:latin typeface="Aptos"/>
              </a:rPr>
              <a:t>Principais reformas e transformações institucionais</a:t>
            </a:r>
            <a:endParaRPr lang="pt-BR" dirty="0">
              <a:latin typeface="Aptos"/>
            </a:endParaRPr>
          </a:p>
          <a:p>
            <a:pPr marL="342900" indent="-342900">
              <a:buFont typeface="Wingdings" panose="020B0604020202020204" pitchFamily="34" charset="0"/>
              <a:buChar char="Ø"/>
            </a:pPr>
            <a:r>
              <a:rPr lang="pt-BR" sz="2400" b="1" dirty="0">
                <a:latin typeface="Aptos"/>
              </a:rPr>
              <a:t>Consequências e avaliação de Saviani</a:t>
            </a:r>
          </a:p>
          <a:p>
            <a:pPr marL="342900" indent="-342900">
              <a:buFont typeface="Wingdings" panose="020B0604020202020204" pitchFamily="34" charset="0"/>
              <a:buChar char="Ø"/>
            </a:pPr>
            <a:r>
              <a:rPr lang="pt-BR" sz="2400" b="1" dirty="0">
                <a:latin typeface="Aptos"/>
              </a:rPr>
              <a:t>Referências </a:t>
            </a:r>
            <a:endParaRPr lang="pt-BR" sz="2400" b="1"/>
          </a:p>
        </p:txBody>
      </p:sp>
    </p:spTree>
    <p:extLst>
      <p:ext uri="{BB962C8B-B14F-4D97-AF65-F5344CB8AC3E}">
        <p14:creationId xmlns:p14="http://schemas.microsoft.com/office/powerpoint/2010/main" val="24470128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23E547B5-89CF-4EC0-96DE-25771AED0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F0B8CEB-8279-4E5E-A0CE-1FC9F71736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782" y="0"/>
            <a:ext cx="7421217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0AC00E6-1CA0-A2AA-078E-992DD3234E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3009" y="609600"/>
            <a:ext cx="4979504" cy="1330839"/>
          </a:xfrm>
        </p:spPr>
        <p:txBody>
          <a:bodyPr>
            <a:normAutofit/>
          </a:bodyPr>
          <a:lstStyle/>
          <a:p>
            <a:pPr>
              <a:spcBef>
                <a:spcPts val="1000"/>
              </a:spcBef>
            </a:pPr>
            <a:r>
              <a:rPr lang="pt-BR" sz="2800" b="1">
                <a:latin typeface="Aptos"/>
              </a:rPr>
              <a:t>História do Brasil e principais eventos da época</a:t>
            </a:r>
            <a:endParaRPr lang="pt-BR" sz="2800">
              <a:latin typeface="Aptos"/>
            </a:endParaRPr>
          </a:p>
          <a:p>
            <a:endParaRPr lang="pt-BR" sz="2800"/>
          </a:p>
        </p:txBody>
      </p:sp>
      <p:pic>
        <p:nvPicPr>
          <p:cNvPr id="4" name="Imagem 3" descr="Pessoas andando de cavalo&#10;&#10;O conteúdo gerado por IA pode estar incorreto.">
            <a:extLst>
              <a:ext uri="{FF2B5EF4-FFF2-40B4-BE49-F238E27FC236}">
                <a16:creationId xmlns:a16="http://schemas.microsoft.com/office/drawing/2014/main" id="{EF7993D9-90F3-DC73-A94A-EFA59E9F800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33" r="-2" b="-2"/>
          <a:stretch>
            <a:fillRect/>
          </a:stretch>
        </p:blipFill>
        <p:spPr>
          <a:xfrm>
            <a:off x="20" y="10"/>
            <a:ext cx="6901711" cy="6857990"/>
          </a:xfrm>
          <a:custGeom>
            <a:avLst/>
            <a:gdLst/>
            <a:ahLst/>
            <a:cxnLst/>
            <a:rect l="l" t="t" r="r" b="b"/>
            <a:pathLst>
              <a:path w="6901731" h="6858000">
                <a:moveTo>
                  <a:pt x="0" y="0"/>
                </a:moveTo>
                <a:lnTo>
                  <a:pt x="6897896" y="5958"/>
                </a:lnTo>
                <a:lnTo>
                  <a:pt x="6866823" y="62592"/>
                </a:lnTo>
                <a:lnTo>
                  <a:pt x="6901731" y="89476"/>
                </a:lnTo>
                <a:lnTo>
                  <a:pt x="6901731" y="103833"/>
                </a:lnTo>
                <a:lnTo>
                  <a:pt x="6900034" y="110092"/>
                </a:lnTo>
                <a:lnTo>
                  <a:pt x="6901731" y="113679"/>
                </a:lnTo>
                <a:lnTo>
                  <a:pt x="6901731" y="405560"/>
                </a:lnTo>
                <a:lnTo>
                  <a:pt x="6900456" y="429509"/>
                </a:lnTo>
                <a:cubicBezTo>
                  <a:pt x="6892773" y="535647"/>
                  <a:pt x="6878314" y="537918"/>
                  <a:pt x="6886342" y="636808"/>
                </a:cubicBezTo>
                <a:cubicBezTo>
                  <a:pt x="6892506" y="756883"/>
                  <a:pt x="6864504" y="771443"/>
                  <a:pt x="6851784" y="839073"/>
                </a:cubicBezTo>
                <a:cubicBezTo>
                  <a:pt x="6838675" y="892655"/>
                  <a:pt x="6864124" y="961738"/>
                  <a:pt x="6845760" y="994930"/>
                </a:cubicBezTo>
                <a:cubicBezTo>
                  <a:pt x="6833572" y="1024166"/>
                  <a:pt x="6859282" y="1058905"/>
                  <a:pt x="6845601" y="1112932"/>
                </a:cubicBezTo>
                <a:cubicBezTo>
                  <a:pt x="6838700" y="1149910"/>
                  <a:pt x="6829138" y="1151035"/>
                  <a:pt x="6820235" y="1187433"/>
                </a:cubicBezTo>
                <a:cubicBezTo>
                  <a:pt x="6815504" y="1196464"/>
                  <a:pt x="6777707" y="1338549"/>
                  <a:pt x="6759643" y="1337010"/>
                </a:cubicBezTo>
                <a:cubicBezTo>
                  <a:pt x="6737660" y="1337296"/>
                  <a:pt x="6760650" y="1396341"/>
                  <a:pt x="6736375" y="1382272"/>
                </a:cubicBezTo>
                <a:cubicBezTo>
                  <a:pt x="6755741" y="1415836"/>
                  <a:pt x="6714675" y="1414567"/>
                  <a:pt x="6701292" y="1432111"/>
                </a:cubicBezTo>
                <a:cubicBezTo>
                  <a:pt x="6721110" y="1460185"/>
                  <a:pt x="6692106" y="1490815"/>
                  <a:pt x="6686578" y="1518624"/>
                </a:cubicBezTo>
                <a:cubicBezTo>
                  <a:pt x="6682512" y="1567002"/>
                  <a:pt x="6679579" y="1571443"/>
                  <a:pt x="6670824" y="1607743"/>
                </a:cubicBezTo>
                <a:cubicBezTo>
                  <a:pt x="6671133" y="1629590"/>
                  <a:pt x="6663161" y="1656870"/>
                  <a:pt x="6664392" y="1696405"/>
                </a:cubicBezTo>
                <a:cubicBezTo>
                  <a:pt x="6655686" y="1770486"/>
                  <a:pt x="6641938" y="1757082"/>
                  <a:pt x="6642880" y="1812372"/>
                </a:cubicBezTo>
                <a:cubicBezTo>
                  <a:pt x="6638579" y="1872475"/>
                  <a:pt x="6619231" y="1825476"/>
                  <a:pt x="6612547" y="1876437"/>
                </a:cubicBezTo>
                <a:cubicBezTo>
                  <a:pt x="6600695" y="1913834"/>
                  <a:pt x="6591061" y="1923231"/>
                  <a:pt x="6571760" y="1953331"/>
                </a:cubicBezTo>
                <a:cubicBezTo>
                  <a:pt x="6561039" y="1989021"/>
                  <a:pt x="6544090" y="2087896"/>
                  <a:pt x="6520213" y="2096455"/>
                </a:cubicBezTo>
                <a:lnTo>
                  <a:pt x="6492461" y="2188148"/>
                </a:lnTo>
                <a:cubicBezTo>
                  <a:pt x="6504372" y="2211333"/>
                  <a:pt x="6489131" y="2253220"/>
                  <a:pt x="6471854" y="2259117"/>
                </a:cubicBezTo>
                <a:cubicBezTo>
                  <a:pt x="6466151" y="2287829"/>
                  <a:pt x="6440452" y="2301346"/>
                  <a:pt x="6439832" y="2328334"/>
                </a:cubicBezTo>
                <a:cubicBezTo>
                  <a:pt x="6431013" y="2351201"/>
                  <a:pt x="6444250" y="2396409"/>
                  <a:pt x="6425162" y="2408211"/>
                </a:cubicBezTo>
                <a:lnTo>
                  <a:pt x="6417221" y="2427382"/>
                </a:lnTo>
                <a:lnTo>
                  <a:pt x="6425030" y="2464387"/>
                </a:lnTo>
                <a:lnTo>
                  <a:pt x="6406293" y="2472223"/>
                </a:lnTo>
                <a:cubicBezTo>
                  <a:pt x="6406862" y="2477277"/>
                  <a:pt x="6406486" y="2491723"/>
                  <a:pt x="6405400" y="2493547"/>
                </a:cubicBezTo>
                <a:lnTo>
                  <a:pt x="6374829" y="2532070"/>
                </a:lnTo>
                <a:cubicBezTo>
                  <a:pt x="6374597" y="2545374"/>
                  <a:pt x="6360976" y="2563797"/>
                  <a:pt x="6350864" y="2577422"/>
                </a:cubicBezTo>
                <a:cubicBezTo>
                  <a:pt x="6327056" y="2632768"/>
                  <a:pt x="6341262" y="2616275"/>
                  <a:pt x="6329174" y="2663854"/>
                </a:cubicBezTo>
                <a:cubicBezTo>
                  <a:pt x="6326303" y="2703642"/>
                  <a:pt x="6332854" y="2709643"/>
                  <a:pt x="6315095" y="2741507"/>
                </a:cubicBezTo>
                <a:cubicBezTo>
                  <a:pt x="6319921" y="2740191"/>
                  <a:pt x="6321925" y="2742004"/>
                  <a:pt x="6322463" y="2745641"/>
                </a:cubicBezTo>
                <a:cubicBezTo>
                  <a:pt x="6322245" y="2747982"/>
                  <a:pt x="6322027" y="2750323"/>
                  <a:pt x="6321808" y="2752663"/>
                </a:cubicBezTo>
                <a:lnTo>
                  <a:pt x="6314569" y="2756718"/>
                </a:lnTo>
                <a:cubicBezTo>
                  <a:pt x="6289324" y="2773686"/>
                  <a:pt x="6317551" y="2780051"/>
                  <a:pt x="6315211" y="2811618"/>
                </a:cubicBezTo>
                <a:cubicBezTo>
                  <a:pt x="6315620" y="2826627"/>
                  <a:pt x="6296047" y="2885298"/>
                  <a:pt x="6302211" y="2882314"/>
                </a:cubicBezTo>
                <a:lnTo>
                  <a:pt x="6286167" y="2949597"/>
                </a:lnTo>
                <a:cubicBezTo>
                  <a:pt x="6286401" y="2994618"/>
                  <a:pt x="6286615" y="2971464"/>
                  <a:pt x="6287037" y="3008578"/>
                </a:cubicBezTo>
                <a:cubicBezTo>
                  <a:pt x="6293795" y="3029535"/>
                  <a:pt x="6274405" y="3114154"/>
                  <a:pt x="6259150" y="3123139"/>
                </a:cubicBezTo>
                <a:cubicBezTo>
                  <a:pt x="6250085" y="3189063"/>
                  <a:pt x="6269067" y="3151280"/>
                  <a:pt x="6272249" y="3227854"/>
                </a:cubicBezTo>
                <a:cubicBezTo>
                  <a:pt x="6278775" y="3295842"/>
                  <a:pt x="6289216" y="3303765"/>
                  <a:pt x="6292288" y="3378383"/>
                </a:cubicBezTo>
                <a:cubicBezTo>
                  <a:pt x="6303894" y="3395995"/>
                  <a:pt x="6287498" y="3432581"/>
                  <a:pt x="6288328" y="3459618"/>
                </a:cubicBezTo>
                <a:cubicBezTo>
                  <a:pt x="6289158" y="3486653"/>
                  <a:pt x="6299937" y="3538735"/>
                  <a:pt x="6297272" y="3540603"/>
                </a:cubicBezTo>
                <a:cubicBezTo>
                  <a:pt x="6296849" y="3577379"/>
                  <a:pt x="6294184" y="3587943"/>
                  <a:pt x="6291001" y="3638374"/>
                </a:cubicBezTo>
                <a:cubicBezTo>
                  <a:pt x="6283026" y="3666794"/>
                  <a:pt x="6265833" y="3731744"/>
                  <a:pt x="6283592" y="3763609"/>
                </a:cubicBezTo>
                <a:cubicBezTo>
                  <a:pt x="6264286" y="3758340"/>
                  <a:pt x="6290177" y="3803150"/>
                  <a:pt x="6274068" y="3814506"/>
                </a:cubicBezTo>
                <a:cubicBezTo>
                  <a:pt x="6260645" y="3821643"/>
                  <a:pt x="6265372" y="3836902"/>
                  <a:pt x="6262850" y="3850454"/>
                </a:cubicBezTo>
                <a:cubicBezTo>
                  <a:pt x="6250418" y="3863479"/>
                  <a:pt x="6250660" y="3955243"/>
                  <a:pt x="6257357" y="3975474"/>
                </a:cubicBezTo>
                <a:cubicBezTo>
                  <a:pt x="6245091" y="4036737"/>
                  <a:pt x="6237535" y="4029237"/>
                  <a:pt x="6257889" y="4073155"/>
                </a:cubicBezTo>
                <a:cubicBezTo>
                  <a:pt x="6259272" y="4085906"/>
                  <a:pt x="6239882" y="4116397"/>
                  <a:pt x="6237441" y="4126638"/>
                </a:cubicBezTo>
                <a:lnTo>
                  <a:pt x="6245587" y="4172738"/>
                </a:lnTo>
                <a:lnTo>
                  <a:pt x="6235772" y="4176721"/>
                </a:lnTo>
                <a:lnTo>
                  <a:pt x="6233287" y="4195136"/>
                </a:lnTo>
                <a:lnTo>
                  <a:pt x="6234619" y="4280850"/>
                </a:lnTo>
                <a:cubicBezTo>
                  <a:pt x="6239453" y="4320763"/>
                  <a:pt x="6223309" y="4337596"/>
                  <a:pt x="6219318" y="4402526"/>
                </a:cubicBezTo>
                <a:cubicBezTo>
                  <a:pt x="6205466" y="4516209"/>
                  <a:pt x="6216183" y="4588729"/>
                  <a:pt x="6216810" y="4651172"/>
                </a:cubicBezTo>
                <a:cubicBezTo>
                  <a:pt x="6217673" y="4756959"/>
                  <a:pt x="6228654" y="4824005"/>
                  <a:pt x="6225945" y="4916779"/>
                </a:cubicBezTo>
                <a:cubicBezTo>
                  <a:pt x="6217032" y="4993010"/>
                  <a:pt x="6264271" y="4984591"/>
                  <a:pt x="6230174" y="5051379"/>
                </a:cubicBezTo>
                <a:cubicBezTo>
                  <a:pt x="6235713" y="5056951"/>
                  <a:pt x="6239420" y="5163714"/>
                  <a:pt x="6242600" y="5170879"/>
                </a:cubicBezTo>
                <a:lnTo>
                  <a:pt x="6235996" y="5216428"/>
                </a:lnTo>
                <a:lnTo>
                  <a:pt x="6214638" y="5285298"/>
                </a:lnTo>
                <a:cubicBezTo>
                  <a:pt x="6211392" y="5297492"/>
                  <a:pt x="6225576" y="5312063"/>
                  <a:pt x="6228432" y="5317696"/>
                </a:cubicBezTo>
                <a:lnTo>
                  <a:pt x="6246496" y="5398787"/>
                </a:lnTo>
                <a:lnTo>
                  <a:pt x="6244793" y="5399530"/>
                </a:lnTo>
                <a:lnTo>
                  <a:pt x="6241695" y="5406948"/>
                </a:lnTo>
                <a:lnTo>
                  <a:pt x="6267461" y="5499413"/>
                </a:lnTo>
                <a:cubicBezTo>
                  <a:pt x="6285387" y="5533848"/>
                  <a:pt x="6284888" y="5550029"/>
                  <a:pt x="6295987" y="5582659"/>
                </a:cubicBezTo>
                <a:cubicBezTo>
                  <a:pt x="6311253" y="5681724"/>
                  <a:pt x="6295439" y="5695558"/>
                  <a:pt x="6364803" y="5784263"/>
                </a:cubicBezTo>
                <a:cubicBezTo>
                  <a:pt x="6379348" y="5818651"/>
                  <a:pt x="6412475" y="5906802"/>
                  <a:pt x="6423050" y="5922637"/>
                </a:cubicBezTo>
                <a:cubicBezTo>
                  <a:pt x="6445210" y="5973612"/>
                  <a:pt x="6468179" y="6023873"/>
                  <a:pt x="6497767" y="6090108"/>
                </a:cubicBezTo>
                <a:cubicBezTo>
                  <a:pt x="6571895" y="6150548"/>
                  <a:pt x="6572491" y="6236583"/>
                  <a:pt x="6606710" y="6281543"/>
                </a:cubicBezTo>
                <a:cubicBezTo>
                  <a:pt x="6633675" y="6335892"/>
                  <a:pt x="6654357" y="6388782"/>
                  <a:pt x="6667540" y="6443715"/>
                </a:cubicBezTo>
                <a:cubicBezTo>
                  <a:pt x="6685192" y="6466826"/>
                  <a:pt x="6650500" y="6508701"/>
                  <a:pt x="6659722" y="6550105"/>
                </a:cubicBezTo>
                <a:cubicBezTo>
                  <a:pt x="6665926" y="6645044"/>
                  <a:pt x="6669126" y="6627536"/>
                  <a:pt x="6671805" y="6687397"/>
                </a:cubicBezTo>
                <a:cubicBezTo>
                  <a:pt x="6682671" y="6733683"/>
                  <a:pt x="6665210" y="6772117"/>
                  <a:pt x="6669658" y="6806602"/>
                </a:cubicBezTo>
                <a:cubicBezTo>
                  <a:pt x="6661174" y="6812658"/>
                  <a:pt x="6667097" y="6831470"/>
                  <a:pt x="6675783" y="6850325"/>
                </a:cubicBezTo>
                <a:lnTo>
                  <a:pt x="6679704" y="6858000"/>
                </a:lnTo>
                <a:lnTo>
                  <a:pt x="4532241" y="6858000"/>
                </a:lnTo>
                <a:lnTo>
                  <a:pt x="120859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3996181-17AC-7DCB-4B07-CE4D749485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36054" y="1936367"/>
            <a:ext cx="5406277" cy="465937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pt-BR" sz="1400" dirty="0">
                <a:ea typeface="+mn-lt"/>
                <a:cs typeface="+mn-lt"/>
              </a:rPr>
              <a:t> </a:t>
            </a:r>
            <a:r>
              <a:rPr lang="pt-BR" sz="2000" b="1" dirty="0">
                <a:ea typeface="+mn-lt"/>
                <a:cs typeface="+mn-lt"/>
              </a:rPr>
              <a:t>O Brasil vivia sob o Império, com D. Pedro I (até 1831) e depois D. Pedro II (1840–1889).</a:t>
            </a:r>
            <a:br>
              <a:rPr lang="pt-BR" sz="2000" b="1" dirty="0">
                <a:ea typeface="+mn-lt"/>
                <a:cs typeface="+mn-lt"/>
              </a:rPr>
            </a:br>
            <a:r>
              <a:rPr lang="pt-BR" sz="2000" b="1" dirty="0">
                <a:ea typeface="+mn-lt"/>
                <a:cs typeface="+mn-lt"/>
              </a:rPr>
              <a:t> A Lei de 1827 criou as primeiras escolas de primeiras letras, marco da educação pública brasileira — mas ainda restrita e elitista.</a:t>
            </a:r>
            <a:br>
              <a:rPr lang="pt-BR" sz="2000" b="1" dirty="0">
                <a:ea typeface="+mn-lt"/>
                <a:cs typeface="+mn-lt"/>
              </a:rPr>
            </a:br>
            <a:r>
              <a:rPr lang="pt-BR" sz="2000" b="1" dirty="0">
                <a:ea typeface="+mn-lt"/>
                <a:cs typeface="+mn-lt"/>
              </a:rPr>
              <a:t> A economia era agrária e exportadora, baseada no café, no açúcar e no trabalho escravo.</a:t>
            </a:r>
            <a:br>
              <a:rPr lang="pt-BR" sz="2000" b="1" dirty="0">
                <a:ea typeface="+mn-lt"/>
                <a:cs typeface="+mn-lt"/>
              </a:rPr>
            </a:br>
            <a:r>
              <a:rPr lang="pt-BR" sz="2000" b="1" dirty="0">
                <a:ea typeface="+mn-lt"/>
                <a:cs typeface="+mn-lt"/>
              </a:rPr>
              <a:t> A elite rural controlava o poder político e a educação era voltada à formação de uma burguesia ilustrada, inspirada no ecletismo europeu e em modelos liberais.</a:t>
            </a:r>
            <a:br>
              <a:rPr lang="pt-BR" sz="2000" b="1" dirty="0">
                <a:ea typeface="+mn-lt"/>
                <a:cs typeface="+mn-lt"/>
              </a:rPr>
            </a:br>
            <a:r>
              <a:rPr lang="pt-BR" sz="2000" b="1" dirty="0">
                <a:ea typeface="+mn-lt"/>
                <a:cs typeface="+mn-lt"/>
              </a:rPr>
              <a:t> As ideias liberais e positivistas começam a ganhar espaço entre intelectuais e militares, que defendiam a modernização do Estado e da educação.</a:t>
            </a:r>
          </a:p>
        </p:txBody>
      </p:sp>
    </p:spTree>
    <p:extLst>
      <p:ext uri="{BB962C8B-B14F-4D97-AF65-F5344CB8AC3E}">
        <p14:creationId xmlns:p14="http://schemas.microsoft.com/office/powerpoint/2010/main" val="12982642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 descr="Pessoas andando de cavalo&#10;&#10;O conteúdo gerado por IA pode estar incorreto.">
            <a:extLst>
              <a:ext uri="{FF2B5EF4-FFF2-40B4-BE49-F238E27FC236}">
                <a16:creationId xmlns:a16="http://schemas.microsoft.com/office/drawing/2014/main" id="{8EECA070-7D1B-7EB2-B0D7-E54981E4153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1090"/>
          <a:stretch>
            <a:fillRect/>
          </a:stretch>
        </p:blipFill>
        <p:spPr>
          <a:xfrm>
            <a:off x="2" y="1587"/>
            <a:ext cx="6095999" cy="6856413"/>
          </a:xfrm>
          <a:custGeom>
            <a:avLst/>
            <a:gdLst/>
            <a:ahLst/>
            <a:cxnLst/>
            <a:rect l="l" t="t" r="r" b="b"/>
            <a:pathLst>
              <a:path w="6649908" h="6856413">
                <a:moveTo>
                  <a:pt x="0" y="0"/>
                </a:moveTo>
                <a:lnTo>
                  <a:pt x="6559859" y="0"/>
                </a:lnTo>
                <a:lnTo>
                  <a:pt x="6572145" y="79394"/>
                </a:lnTo>
                <a:cubicBezTo>
                  <a:pt x="6857782" y="2230562"/>
                  <a:pt x="6243159" y="4473353"/>
                  <a:pt x="6528796" y="6624522"/>
                </a:cubicBezTo>
                <a:lnTo>
                  <a:pt x="6564680" y="6856413"/>
                </a:lnTo>
                <a:lnTo>
                  <a:pt x="0" y="6856413"/>
                </a:lnTo>
                <a:close/>
              </a:path>
            </a:pathLst>
          </a:cu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88A406B-20E4-5C38-CB0D-F68FE981AE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6029" y="317408"/>
            <a:ext cx="5818339" cy="6498289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1800" b="1" dirty="0">
                <a:ea typeface="+mn-lt"/>
                <a:cs typeface="+mn-lt"/>
              </a:rPr>
              <a:t>1827 – </a:t>
            </a:r>
            <a:r>
              <a:rPr lang="en-US" sz="1800" b="1" err="1">
                <a:ea typeface="+mn-lt"/>
                <a:cs typeface="+mn-lt"/>
              </a:rPr>
              <a:t>Aprovação</a:t>
            </a:r>
            <a:r>
              <a:rPr lang="en-US" sz="1800" b="1" dirty="0">
                <a:ea typeface="+mn-lt"/>
                <a:cs typeface="+mn-lt"/>
              </a:rPr>
              <a:t> da Lei das </a:t>
            </a:r>
            <a:r>
              <a:rPr lang="en-US" sz="1800" b="1" err="1">
                <a:ea typeface="+mn-lt"/>
                <a:cs typeface="+mn-lt"/>
              </a:rPr>
              <a:t>Escolas</a:t>
            </a:r>
            <a:r>
              <a:rPr lang="en-US" sz="1800" b="1" dirty="0">
                <a:ea typeface="+mn-lt"/>
                <a:cs typeface="+mn-lt"/>
              </a:rPr>
              <a:t> de </a:t>
            </a:r>
            <a:r>
              <a:rPr lang="en-US" sz="1800" b="1" err="1">
                <a:ea typeface="+mn-lt"/>
                <a:cs typeface="+mn-lt"/>
              </a:rPr>
              <a:t>Primeiras</a:t>
            </a:r>
            <a:r>
              <a:rPr lang="en-US" sz="1800" b="1" dirty="0">
                <a:ea typeface="+mn-lt"/>
                <a:cs typeface="+mn-lt"/>
              </a:rPr>
              <a:t> Letras no </a:t>
            </a:r>
            <a:r>
              <a:rPr lang="en-US" sz="1800" b="1" err="1">
                <a:ea typeface="+mn-lt"/>
                <a:cs typeface="+mn-lt"/>
              </a:rPr>
              <a:t>Brasil</a:t>
            </a:r>
            <a:r>
              <a:rPr lang="en-US" sz="1800" b="1" dirty="0">
                <a:ea typeface="+mn-lt"/>
                <a:cs typeface="+mn-lt"/>
              </a:rPr>
              <a:t> → </a:t>
            </a:r>
            <a:r>
              <a:rPr lang="en-US" sz="1800" b="1" err="1">
                <a:ea typeface="+mn-lt"/>
                <a:cs typeface="+mn-lt"/>
              </a:rPr>
              <a:t>marco</a:t>
            </a:r>
            <a:r>
              <a:rPr lang="en-US" sz="1800" b="1" dirty="0">
                <a:ea typeface="+mn-lt"/>
                <a:cs typeface="+mn-lt"/>
              </a:rPr>
              <a:t> da </a:t>
            </a:r>
            <a:r>
              <a:rPr lang="en-US" sz="1800" b="1" err="1">
                <a:ea typeface="+mn-lt"/>
                <a:cs typeface="+mn-lt"/>
              </a:rPr>
              <a:t>educação</a:t>
            </a:r>
            <a:r>
              <a:rPr lang="en-US" sz="1800" b="1" dirty="0">
                <a:ea typeface="+mn-lt"/>
                <a:cs typeface="+mn-lt"/>
              </a:rPr>
              <a:t> </a:t>
            </a:r>
            <a:r>
              <a:rPr lang="en-US" sz="1800" b="1" err="1">
                <a:ea typeface="+mn-lt"/>
                <a:cs typeface="+mn-lt"/>
              </a:rPr>
              <a:t>primária</a:t>
            </a:r>
            <a:r>
              <a:rPr lang="en-US" sz="1800" b="1" dirty="0">
                <a:ea typeface="+mn-lt"/>
                <a:cs typeface="+mn-lt"/>
              </a:rPr>
              <a:t> </a:t>
            </a:r>
            <a:r>
              <a:rPr lang="en-US" sz="1800" b="1" err="1">
                <a:ea typeface="+mn-lt"/>
                <a:cs typeface="+mn-lt"/>
              </a:rPr>
              <a:t>pública</a:t>
            </a:r>
            <a:r>
              <a:rPr lang="en-US" sz="1800" b="1" dirty="0">
                <a:ea typeface="+mn-lt"/>
                <a:cs typeface="+mn-lt"/>
              </a:rPr>
              <a:t>.</a:t>
            </a:r>
            <a:endParaRPr lang="pt-BR" sz="1800" b="1">
              <a:ea typeface="+mn-lt"/>
              <a:cs typeface="+mn-lt"/>
            </a:endParaRPr>
          </a:p>
          <a:p>
            <a:pPr marL="0" indent="0">
              <a:buNone/>
            </a:pPr>
            <a:br>
              <a:rPr lang="en-US" sz="1800" b="1" dirty="0">
                <a:ea typeface="+mn-lt"/>
                <a:cs typeface="+mn-lt"/>
              </a:rPr>
            </a:br>
            <a:r>
              <a:rPr lang="en-US" sz="1800" b="1" dirty="0">
                <a:ea typeface="+mn-lt"/>
                <a:cs typeface="+mn-lt"/>
              </a:rPr>
              <a:t>1854 – Reforma Couto Ferraz (</a:t>
            </a:r>
            <a:r>
              <a:rPr lang="en-US" sz="1800" b="1" err="1">
                <a:ea typeface="+mn-lt"/>
                <a:cs typeface="+mn-lt"/>
              </a:rPr>
              <a:t>Decreto</a:t>
            </a:r>
            <a:r>
              <a:rPr lang="en-US" sz="1800" b="1" dirty="0">
                <a:ea typeface="+mn-lt"/>
                <a:cs typeface="+mn-lt"/>
              </a:rPr>
              <a:t> 1331-A) → </a:t>
            </a:r>
            <a:r>
              <a:rPr lang="en-US" sz="1800" b="1" err="1">
                <a:ea typeface="+mn-lt"/>
                <a:cs typeface="+mn-lt"/>
              </a:rPr>
              <a:t>tentativa</a:t>
            </a:r>
            <a:r>
              <a:rPr lang="en-US" sz="1800" b="1" dirty="0">
                <a:ea typeface="+mn-lt"/>
                <a:cs typeface="+mn-lt"/>
              </a:rPr>
              <a:t> de </a:t>
            </a:r>
            <a:r>
              <a:rPr lang="en-US" sz="1800" b="1" err="1">
                <a:ea typeface="+mn-lt"/>
                <a:cs typeface="+mn-lt"/>
              </a:rPr>
              <a:t>organizar</a:t>
            </a:r>
            <a:r>
              <a:rPr lang="en-US" sz="1800" b="1" dirty="0">
                <a:ea typeface="+mn-lt"/>
                <a:cs typeface="+mn-lt"/>
              </a:rPr>
              <a:t> o </a:t>
            </a:r>
            <a:r>
              <a:rPr lang="en-US" sz="1800" b="1" err="1">
                <a:ea typeface="+mn-lt"/>
                <a:cs typeface="+mn-lt"/>
              </a:rPr>
              <a:t>ensino</a:t>
            </a:r>
            <a:r>
              <a:rPr lang="en-US" sz="1800" b="1" dirty="0">
                <a:ea typeface="+mn-lt"/>
                <a:cs typeface="+mn-lt"/>
              </a:rPr>
              <a:t> </a:t>
            </a:r>
            <a:r>
              <a:rPr lang="en-US" sz="1800" b="1" err="1">
                <a:ea typeface="+mn-lt"/>
                <a:cs typeface="+mn-lt"/>
              </a:rPr>
              <a:t>público</a:t>
            </a:r>
            <a:r>
              <a:rPr lang="en-US" sz="1800" b="1" dirty="0">
                <a:ea typeface="+mn-lt"/>
                <a:cs typeface="+mn-lt"/>
              </a:rPr>
              <a:t> no Império.</a:t>
            </a:r>
            <a:endParaRPr lang="pt-BR" sz="1800" b="1">
              <a:ea typeface="+mn-lt"/>
              <a:cs typeface="+mn-lt"/>
            </a:endParaRPr>
          </a:p>
          <a:p>
            <a:pPr marL="0" indent="0">
              <a:buNone/>
            </a:pPr>
            <a:br>
              <a:rPr lang="en-US" sz="1800" b="1" dirty="0">
                <a:ea typeface="+mn-lt"/>
                <a:cs typeface="+mn-lt"/>
              </a:rPr>
            </a:br>
            <a:r>
              <a:rPr lang="en-US" sz="1800" b="1" dirty="0">
                <a:ea typeface="+mn-lt"/>
                <a:cs typeface="+mn-lt"/>
              </a:rPr>
              <a:t>1879 – Reforma Leôncio de Carvalho (</a:t>
            </a:r>
            <a:r>
              <a:rPr lang="en-US" sz="1800" b="1" dirty="0" err="1">
                <a:ea typeface="+mn-lt"/>
                <a:cs typeface="+mn-lt"/>
              </a:rPr>
              <a:t>Decreto</a:t>
            </a:r>
            <a:r>
              <a:rPr lang="en-US" sz="1800" b="1" dirty="0">
                <a:ea typeface="+mn-lt"/>
                <a:cs typeface="+mn-lt"/>
              </a:rPr>
              <a:t> 7247) → </a:t>
            </a:r>
            <a:r>
              <a:rPr lang="en-US" sz="1800" b="1" dirty="0" err="1">
                <a:ea typeface="+mn-lt"/>
                <a:cs typeface="+mn-lt"/>
              </a:rPr>
              <a:t>expansão</a:t>
            </a:r>
            <a:r>
              <a:rPr lang="en-US" sz="1800" b="1" dirty="0">
                <a:ea typeface="+mn-lt"/>
                <a:cs typeface="+mn-lt"/>
              </a:rPr>
              <a:t> do </a:t>
            </a:r>
            <a:r>
              <a:rPr lang="en-US" sz="1800" b="1" dirty="0" err="1">
                <a:ea typeface="+mn-lt"/>
                <a:cs typeface="+mn-lt"/>
              </a:rPr>
              <a:t>ensino</a:t>
            </a:r>
            <a:r>
              <a:rPr lang="en-US" sz="1800" b="1" dirty="0">
                <a:ea typeface="+mn-lt"/>
                <a:cs typeface="+mn-lt"/>
              </a:rPr>
              <a:t> e </a:t>
            </a:r>
            <a:r>
              <a:rPr lang="en-US" sz="1800" b="1" dirty="0" err="1">
                <a:ea typeface="+mn-lt"/>
                <a:cs typeface="+mn-lt"/>
              </a:rPr>
              <a:t>mudanças</a:t>
            </a:r>
            <a:r>
              <a:rPr lang="en-US" sz="1800" b="1" dirty="0">
                <a:ea typeface="+mn-lt"/>
                <a:cs typeface="+mn-lt"/>
              </a:rPr>
              <a:t> no </a:t>
            </a:r>
            <a:r>
              <a:rPr lang="en-US" sz="1800" b="1" dirty="0" err="1">
                <a:ea typeface="+mn-lt"/>
                <a:cs typeface="+mn-lt"/>
              </a:rPr>
              <a:t>currículo</a:t>
            </a:r>
            <a:r>
              <a:rPr lang="en-US" sz="1800" b="1" dirty="0">
                <a:ea typeface="+mn-lt"/>
                <a:cs typeface="+mn-lt"/>
              </a:rPr>
              <a:t>.</a:t>
            </a:r>
            <a:endParaRPr lang="pt-BR" sz="1800" b="1">
              <a:ea typeface="+mn-lt"/>
              <a:cs typeface="+mn-lt"/>
            </a:endParaRPr>
          </a:p>
          <a:p>
            <a:pPr marL="0" indent="0">
              <a:buNone/>
            </a:pPr>
            <a:br>
              <a:rPr lang="en-US" sz="1800" b="1" dirty="0">
                <a:ea typeface="+mn-lt"/>
                <a:cs typeface="+mn-lt"/>
              </a:rPr>
            </a:br>
            <a:r>
              <a:rPr lang="en-US" sz="1800" b="1" dirty="0">
                <a:ea typeface="+mn-lt"/>
                <a:cs typeface="+mn-lt"/>
              </a:rPr>
              <a:t>1889 – </a:t>
            </a:r>
            <a:r>
              <a:rPr lang="en-US" sz="1800" b="1" err="1">
                <a:ea typeface="+mn-lt"/>
                <a:cs typeface="+mn-lt"/>
              </a:rPr>
              <a:t>Proclamação</a:t>
            </a:r>
            <a:r>
              <a:rPr lang="en-US" sz="1800" b="1" dirty="0">
                <a:ea typeface="+mn-lt"/>
                <a:cs typeface="+mn-lt"/>
              </a:rPr>
              <a:t> da República → novo regime </a:t>
            </a:r>
            <a:r>
              <a:rPr lang="en-US" sz="1800" b="1" err="1">
                <a:ea typeface="+mn-lt"/>
                <a:cs typeface="+mn-lt"/>
              </a:rPr>
              <a:t>político</a:t>
            </a:r>
            <a:r>
              <a:rPr lang="en-US" sz="1800" b="1" dirty="0">
                <a:ea typeface="+mn-lt"/>
                <a:cs typeface="+mn-lt"/>
              </a:rPr>
              <a:t> e </a:t>
            </a:r>
            <a:r>
              <a:rPr lang="en-US" sz="1800" b="1" err="1">
                <a:ea typeface="+mn-lt"/>
                <a:cs typeface="+mn-lt"/>
              </a:rPr>
              <a:t>maior</a:t>
            </a:r>
            <a:r>
              <a:rPr lang="en-US" sz="1800" b="1" dirty="0">
                <a:ea typeface="+mn-lt"/>
                <a:cs typeface="+mn-lt"/>
              </a:rPr>
              <a:t> </a:t>
            </a:r>
            <a:r>
              <a:rPr lang="en-US" sz="1800" b="1" err="1">
                <a:ea typeface="+mn-lt"/>
                <a:cs typeface="+mn-lt"/>
              </a:rPr>
              <a:t>centralização</a:t>
            </a:r>
            <a:r>
              <a:rPr lang="en-US" sz="1800" b="1" dirty="0">
                <a:ea typeface="+mn-lt"/>
                <a:cs typeface="+mn-lt"/>
              </a:rPr>
              <a:t> da </a:t>
            </a:r>
            <a:r>
              <a:rPr lang="en-US" sz="1800" b="1" err="1">
                <a:ea typeface="+mn-lt"/>
                <a:cs typeface="+mn-lt"/>
              </a:rPr>
              <a:t>educação</a:t>
            </a:r>
            <a:r>
              <a:rPr lang="en-US" sz="1800" b="1" dirty="0">
                <a:ea typeface="+mn-lt"/>
                <a:cs typeface="+mn-lt"/>
              </a:rPr>
              <a:t> com </a:t>
            </a:r>
            <a:r>
              <a:rPr lang="en-US" sz="1800" b="1" err="1">
                <a:ea typeface="+mn-lt"/>
                <a:cs typeface="+mn-lt"/>
              </a:rPr>
              <a:t>inspiração</a:t>
            </a:r>
            <a:r>
              <a:rPr lang="en-US" sz="1800" b="1" dirty="0">
                <a:ea typeface="+mn-lt"/>
                <a:cs typeface="+mn-lt"/>
              </a:rPr>
              <a:t> </a:t>
            </a:r>
            <a:r>
              <a:rPr lang="en-US" sz="1800" b="1" err="1">
                <a:ea typeface="+mn-lt"/>
                <a:cs typeface="+mn-lt"/>
              </a:rPr>
              <a:t>positivista</a:t>
            </a:r>
            <a:r>
              <a:rPr lang="en-US" sz="1800" b="1" dirty="0">
                <a:ea typeface="+mn-lt"/>
                <a:cs typeface="+mn-lt"/>
              </a:rPr>
              <a:t>.</a:t>
            </a:r>
            <a:endParaRPr lang="pt-BR" sz="1800" b="1">
              <a:ea typeface="+mn-lt"/>
              <a:cs typeface="+mn-lt"/>
            </a:endParaRPr>
          </a:p>
          <a:p>
            <a:pPr marL="0" indent="0">
              <a:buNone/>
            </a:pPr>
            <a:br>
              <a:rPr lang="en-US" sz="1800" b="1" dirty="0">
                <a:ea typeface="+mn-lt"/>
                <a:cs typeface="+mn-lt"/>
              </a:rPr>
            </a:br>
            <a:r>
              <a:rPr lang="en-US" sz="1800" b="1" dirty="0">
                <a:ea typeface="+mn-lt"/>
                <a:cs typeface="+mn-lt"/>
              </a:rPr>
              <a:t>1890 – </a:t>
            </a:r>
            <a:r>
              <a:rPr lang="en-US" sz="1800" b="1" err="1">
                <a:ea typeface="+mn-lt"/>
                <a:cs typeface="+mn-lt"/>
              </a:rPr>
              <a:t>Adoção</a:t>
            </a:r>
            <a:r>
              <a:rPr lang="en-US" sz="1800" b="1" dirty="0">
                <a:ea typeface="+mn-lt"/>
                <a:cs typeface="+mn-lt"/>
              </a:rPr>
              <a:t> </a:t>
            </a:r>
            <a:r>
              <a:rPr lang="en-US" sz="1800" b="1" err="1">
                <a:ea typeface="+mn-lt"/>
                <a:cs typeface="+mn-lt"/>
              </a:rPr>
              <a:t>crescente</a:t>
            </a:r>
            <a:r>
              <a:rPr lang="en-US" sz="1800" b="1" dirty="0">
                <a:ea typeface="+mn-lt"/>
                <a:cs typeface="+mn-lt"/>
              </a:rPr>
              <a:t> de </a:t>
            </a:r>
            <a:r>
              <a:rPr lang="en-US" sz="1800" b="1" err="1">
                <a:ea typeface="+mn-lt"/>
                <a:cs typeface="+mn-lt"/>
              </a:rPr>
              <a:t>ideias</a:t>
            </a:r>
            <a:r>
              <a:rPr lang="en-US" sz="1800" b="1" dirty="0">
                <a:ea typeface="+mn-lt"/>
                <a:cs typeface="+mn-lt"/>
              </a:rPr>
              <a:t> </a:t>
            </a:r>
            <a:r>
              <a:rPr lang="en-US" sz="1800" b="1" err="1">
                <a:ea typeface="+mn-lt"/>
                <a:cs typeface="+mn-lt"/>
              </a:rPr>
              <a:t>positivistas</a:t>
            </a:r>
            <a:r>
              <a:rPr lang="en-US" sz="1800" b="1" dirty="0">
                <a:ea typeface="+mn-lt"/>
                <a:cs typeface="+mn-lt"/>
              </a:rPr>
              <a:t> </a:t>
            </a:r>
            <a:r>
              <a:rPr lang="en-US" sz="1800" b="1" err="1">
                <a:ea typeface="+mn-lt"/>
                <a:cs typeface="+mn-lt"/>
              </a:rPr>
              <a:t>na</a:t>
            </a:r>
            <a:r>
              <a:rPr lang="en-US" sz="1800" b="1" dirty="0">
                <a:ea typeface="+mn-lt"/>
                <a:cs typeface="+mn-lt"/>
              </a:rPr>
              <a:t> </a:t>
            </a:r>
            <a:r>
              <a:rPr lang="en-US" sz="1800" b="1" err="1">
                <a:ea typeface="+mn-lt"/>
                <a:cs typeface="+mn-lt"/>
              </a:rPr>
              <a:t>formação</a:t>
            </a:r>
            <a:r>
              <a:rPr lang="en-US" sz="1800" b="1" dirty="0">
                <a:ea typeface="+mn-lt"/>
                <a:cs typeface="+mn-lt"/>
              </a:rPr>
              <a:t> de </a:t>
            </a:r>
            <a:r>
              <a:rPr lang="en-US" sz="1800" b="1" err="1">
                <a:ea typeface="+mn-lt"/>
                <a:cs typeface="+mn-lt"/>
              </a:rPr>
              <a:t>profissionais</a:t>
            </a:r>
            <a:r>
              <a:rPr lang="en-US" sz="1800" b="1" dirty="0">
                <a:ea typeface="+mn-lt"/>
                <a:cs typeface="+mn-lt"/>
              </a:rPr>
              <a:t>,  e no ideal do </a:t>
            </a:r>
            <a:r>
              <a:rPr lang="en-US" sz="1800" b="1" err="1">
                <a:ea typeface="+mn-lt"/>
                <a:cs typeface="+mn-lt"/>
              </a:rPr>
              <a:t>ensino</a:t>
            </a:r>
            <a:r>
              <a:rPr lang="en-US" sz="1800" b="1" dirty="0">
                <a:ea typeface="+mn-lt"/>
                <a:cs typeface="+mn-lt"/>
              </a:rPr>
              <a:t> para </a:t>
            </a:r>
            <a:r>
              <a:rPr lang="en-US" sz="1800" b="1" err="1">
                <a:ea typeface="+mn-lt"/>
                <a:cs typeface="+mn-lt"/>
              </a:rPr>
              <a:t>todos</a:t>
            </a:r>
            <a:endParaRPr lang="pt-BR" sz="1800" b="1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sz="1800" b="1" dirty="0">
                <a:ea typeface="+mn-lt"/>
                <a:cs typeface="+mn-lt"/>
              </a:rPr>
              <a:t>.</a:t>
            </a:r>
            <a:br>
              <a:rPr lang="en-US" sz="1800" b="1" dirty="0">
                <a:ea typeface="+mn-lt"/>
                <a:cs typeface="+mn-lt"/>
              </a:rPr>
            </a:br>
            <a:r>
              <a:rPr lang="en-US" sz="1800" b="1" dirty="0">
                <a:ea typeface="+mn-lt"/>
                <a:cs typeface="+mn-lt"/>
              </a:rPr>
              <a:t>1932 – </a:t>
            </a:r>
            <a:r>
              <a:rPr lang="en-US" sz="1800" b="1" err="1">
                <a:ea typeface="+mn-lt"/>
                <a:cs typeface="+mn-lt"/>
              </a:rPr>
              <a:t>Publicação</a:t>
            </a:r>
            <a:r>
              <a:rPr lang="en-US" sz="1800" b="1" dirty="0">
                <a:ea typeface="+mn-lt"/>
                <a:cs typeface="+mn-lt"/>
              </a:rPr>
              <a:t> do Manifesto dos </a:t>
            </a:r>
            <a:r>
              <a:rPr lang="en-US" sz="1800" b="1" err="1">
                <a:ea typeface="+mn-lt"/>
                <a:cs typeface="+mn-lt"/>
              </a:rPr>
              <a:t>Pioneiros</a:t>
            </a:r>
            <a:r>
              <a:rPr lang="en-US" sz="1800" b="1" dirty="0">
                <a:ea typeface="+mn-lt"/>
                <a:cs typeface="+mn-lt"/>
              </a:rPr>
              <a:t> da </a:t>
            </a:r>
            <a:r>
              <a:rPr lang="en-US" sz="1800" b="1" err="1">
                <a:ea typeface="+mn-lt"/>
                <a:cs typeface="+mn-lt"/>
              </a:rPr>
              <a:t>Educação</a:t>
            </a:r>
            <a:r>
              <a:rPr lang="en-US" sz="1800" b="1" dirty="0">
                <a:ea typeface="+mn-lt"/>
                <a:cs typeface="+mn-lt"/>
              </a:rPr>
              <a:t> Nova → </a:t>
            </a:r>
            <a:r>
              <a:rPr lang="en-US" sz="1800" b="1" err="1">
                <a:ea typeface="+mn-lt"/>
                <a:cs typeface="+mn-lt"/>
              </a:rPr>
              <a:t>marco</a:t>
            </a:r>
            <a:r>
              <a:rPr lang="en-US" sz="1800" b="1" dirty="0">
                <a:ea typeface="+mn-lt"/>
                <a:cs typeface="+mn-lt"/>
              </a:rPr>
              <a:t> de </a:t>
            </a:r>
            <a:r>
              <a:rPr lang="en-US" sz="1800" b="1" err="1">
                <a:ea typeface="+mn-lt"/>
                <a:cs typeface="+mn-lt"/>
              </a:rPr>
              <a:t>transição</a:t>
            </a:r>
            <a:r>
              <a:rPr lang="en-US" sz="1800" b="1" dirty="0">
                <a:ea typeface="+mn-lt"/>
                <a:cs typeface="+mn-lt"/>
              </a:rPr>
              <a:t> para a </a:t>
            </a:r>
            <a:r>
              <a:rPr lang="en-US" sz="1800" b="1" err="1">
                <a:ea typeface="+mn-lt"/>
                <a:cs typeface="+mn-lt"/>
              </a:rPr>
              <a:t>pedagogia</a:t>
            </a:r>
            <a:r>
              <a:rPr lang="en-US" sz="1800" b="1" dirty="0">
                <a:ea typeface="+mn-lt"/>
                <a:cs typeface="+mn-lt"/>
              </a:rPr>
              <a:t> nova, </a:t>
            </a:r>
            <a:r>
              <a:rPr lang="en-US" sz="1800" b="1" err="1">
                <a:ea typeface="+mn-lt"/>
                <a:cs typeface="+mn-lt"/>
              </a:rPr>
              <a:t>encerrando</a:t>
            </a:r>
            <a:r>
              <a:rPr lang="en-US" sz="1800" b="1" dirty="0">
                <a:ea typeface="+mn-lt"/>
                <a:cs typeface="+mn-lt"/>
              </a:rPr>
              <a:t> o </a:t>
            </a:r>
            <a:r>
              <a:rPr lang="en-US" sz="1800" b="1" err="1">
                <a:ea typeface="+mn-lt"/>
                <a:cs typeface="+mn-lt"/>
              </a:rPr>
              <a:t>ciclo</a:t>
            </a:r>
            <a:r>
              <a:rPr lang="en-US" sz="1800" b="1" dirty="0">
                <a:ea typeface="+mn-lt"/>
                <a:cs typeface="+mn-lt"/>
              </a:rPr>
              <a:t> 1827-1932.</a:t>
            </a:r>
            <a:endParaRPr lang="pt-BR" sz="1800" b="1"/>
          </a:p>
        </p:txBody>
      </p:sp>
    </p:spTree>
    <p:extLst>
      <p:ext uri="{BB962C8B-B14F-4D97-AF65-F5344CB8AC3E}">
        <p14:creationId xmlns:p14="http://schemas.microsoft.com/office/powerpoint/2010/main" val="34226924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 descr="Foto em preto e branco de homem olhando para o lado&#10;&#10;O conteúdo gerado por IA pode estar incorreto.">
            <a:extLst>
              <a:ext uri="{FF2B5EF4-FFF2-40B4-BE49-F238E27FC236}">
                <a16:creationId xmlns:a16="http://schemas.microsoft.com/office/drawing/2014/main" id="{6BC77C96-F2B4-219D-094A-BA32A631B36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663" b="5950"/>
          <a:stretch>
            <a:fillRect/>
          </a:stretch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3FFF155-5AD6-2C58-7E1D-FE531DD10D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 err="1"/>
              <a:t>Visão</a:t>
            </a:r>
            <a:r>
              <a:rPr lang="en-US" sz="4000" b="1" dirty="0"/>
              <a:t> de </a:t>
            </a:r>
            <a:r>
              <a:rPr lang="en-US" sz="4000" b="1" err="1"/>
              <a:t>Saviani</a:t>
            </a:r>
            <a:r>
              <a:rPr lang="en-US" sz="4000" b="1" dirty="0"/>
              <a:t> </a:t>
            </a:r>
            <a:r>
              <a:rPr lang="en-US" sz="4000" b="1" err="1"/>
              <a:t>sobre</a:t>
            </a:r>
            <a:r>
              <a:rPr lang="en-US" sz="4000" b="1" dirty="0"/>
              <a:t> a </a:t>
            </a:r>
            <a:r>
              <a:rPr lang="en-US" sz="4000" b="1" err="1"/>
              <a:t>época</a:t>
            </a:r>
            <a:endParaRPr lang="en-US" sz="4000" b="1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0BFDE435-C2F8-C609-4814-E64449C43B4A}"/>
              </a:ext>
            </a:extLst>
          </p:cNvPr>
          <p:cNvSpPr txBox="1"/>
          <p:nvPr/>
        </p:nvSpPr>
        <p:spPr>
          <a:xfrm>
            <a:off x="657386" y="2085489"/>
            <a:ext cx="4790833" cy="422062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/>
              <a:t> </a:t>
            </a:r>
            <a:r>
              <a:rPr lang="en-US" sz="2000" b="1" err="1"/>
              <a:t>Saviani</a:t>
            </a:r>
            <a:r>
              <a:rPr lang="en-US" sz="2000" b="1" dirty="0"/>
              <a:t> </a:t>
            </a:r>
            <a:r>
              <a:rPr lang="en-US" sz="2000" b="1" err="1"/>
              <a:t>analisa</a:t>
            </a:r>
            <a:r>
              <a:rPr lang="en-US" sz="2000" b="1" dirty="0"/>
              <a:t> a </a:t>
            </a:r>
            <a:r>
              <a:rPr lang="en-US" sz="2000" b="1" err="1"/>
              <a:t>consolidação</a:t>
            </a:r>
            <a:r>
              <a:rPr lang="en-US" sz="2000" b="1" dirty="0"/>
              <a:t> de </a:t>
            </a:r>
            <a:r>
              <a:rPr lang="en-US" sz="2000" b="1" err="1"/>
              <a:t>uma</a:t>
            </a:r>
            <a:r>
              <a:rPr lang="en-US" sz="2000" b="1" dirty="0"/>
              <a:t> </a:t>
            </a:r>
            <a:r>
              <a:rPr lang="en-US" sz="2000" b="1" err="1"/>
              <a:t>tradição</a:t>
            </a:r>
            <a:r>
              <a:rPr lang="en-US" sz="2000" b="1" dirty="0"/>
              <a:t> </a:t>
            </a:r>
            <a:r>
              <a:rPr lang="en-US" sz="2000" b="1" err="1"/>
              <a:t>pedagógica</a:t>
            </a:r>
            <a:r>
              <a:rPr lang="en-US" sz="2000" b="1" dirty="0"/>
              <a:t> </a:t>
            </a:r>
            <a:r>
              <a:rPr lang="en-US" sz="2000" b="1" err="1"/>
              <a:t>laica</a:t>
            </a:r>
            <a:r>
              <a:rPr lang="en-US" sz="2000" b="1" dirty="0"/>
              <a:t> no </a:t>
            </a:r>
            <a:r>
              <a:rPr lang="en-US" sz="2000" b="1" err="1"/>
              <a:t>Brasil</a:t>
            </a:r>
            <a:r>
              <a:rPr lang="en-US" sz="2000" b="1" dirty="0"/>
              <a:t> — </a:t>
            </a:r>
            <a:r>
              <a:rPr lang="en-US" sz="2000" b="1" err="1"/>
              <a:t>distinta</a:t>
            </a:r>
            <a:r>
              <a:rPr lang="en-US" sz="2000" b="1" dirty="0"/>
              <a:t> da </a:t>
            </a:r>
            <a:r>
              <a:rPr lang="en-US" sz="2000" b="1" err="1"/>
              <a:t>pedagogia</a:t>
            </a:r>
            <a:r>
              <a:rPr lang="en-US" sz="2000" b="1" dirty="0"/>
              <a:t> </a:t>
            </a:r>
            <a:r>
              <a:rPr lang="en-US" sz="2000" b="1" err="1"/>
              <a:t>jesuítica</a:t>
            </a:r>
            <a:r>
              <a:rPr lang="en-US" sz="2000" b="1" dirty="0"/>
              <a:t> e religiosa </a:t>
            </a:r>
            <a:r>
              <a:rPr lang="en-US" sz="2000" b="1" err="1"/>
              <a:t>que</a:t>
            </a:r>
            <a:r>
              <a:rPr lang="en-US" sz="2000" b="1" dirty="0"/>
              <a:t> </a:t>
            </a:r>
            <a:r>
              <a:rPr lang="en-US" sz="2000" b="1" err="1"/>
              <a:t>predominou</a:t>
            </a:r>
            <a:r>
              <a:rPr lang="en-US" sz="2000" b="1" dirty="0"/>
              <a:t> </a:t>
            </a:r>
            <a:r>
              <a:rPr lang="en-US" sz="2000" b="1" err="1"/>
              <a:t>nos</a:t>
            </a:r>
            <a:r>
              <a:rPr lang="en-US" sz="2000" b="1" dirty="0"/>
              <a:t> </a:t>
            </a:r>
            <a:r>
              <a:rPr lang="en-US" sz="2000" b="1" err="1"/>
              <a:t>séculos</a:t>
            </a:r>
            <a:r>
              <a:rPr lang="en-US" sz="2000" b="1" dirty="0"/>
              <a:t> </a:t>
            </a:r>
            <a:r>
              <a:rPr lang="en-US" sz="2000" b="1" err="1"/>
              <a:t>anteriores</a:t>
            </a:r>
            <a:r>
              <a:rPr lang="en-US" sz="2000" b="1" dirty="0"/>
              <a:t> — e </a:t>
            </a:r>
            <a:r>
              <a:rPr lang="en-US" sz="2000" b="1" err="1"/>
              <a:t>identifica</a:t>
            </a:r>
            <a:r>
              <a:rPr lang="en-US" sz="2000" b="1" dirty="0"/>
              <a:t> </a:t>
            </a:r>
            <a:r>
              <a:rPr lang="en-US" sz="2000" b="1" err="1"/>
              <a:t>três</a:t>
            </a:r>
            <a:r>
              <a:rPr lang="en-US" sz="2000" b="1" dirty="0"/>
              <a:t> </a:t>
            </a:r>
            <a:r>
              <a:rPr lang="en-US" sz="2000" b="1" err="1"/>
              <a:t>correntes</a:t>
            </a:r>
            <a:r>
              <a:rPr lang="en-US" sz="2000" b="1" dirty="0"/>
              <a:t> </a:t>
            </a:r>
            <a:r>
              <a:rPr lang="en-US" sz="2000" b="1" err="1"/>
              <a:t>ideológicas</a:t>
            </a:r>
            <a:r>
              <a:rPr lang="en-US" sz="2000" b="1" dirty="0"/>
              <a:t> </a:t>
            </a:r>
            <a:r>
              <a:rPr lang="en-US" sz="2000" b="1" err="1"/>
              <a:t>que</a:t>
            </a:r>
            <a:r>
              <a:rPr lang="en-US" sz="2000" b="1" dirty="0"/>
              <a:t> </a:t>
            </a:r>
            <a:r>
              <a:rPr lang="en-US" sz="2000" b="1" err="1"/>
              <a:t>moldaram</a:t>
            </a:r>
            <a:r>
              <a:rPr lang="en-US" sz="2000" b="1" dirty="0"/>
              <a:t> a </a:t>
            </a:r>
            <a:r>
              <a:rPr lang="en-US" sz="2000" b="1" err="1"/>
              <a:t>educação</a:t>
            </a:r>
            <a:r>
              <a:rPr lang="en-US" sz="2000" b="1" dirty="0"/>
              <a:t> </a:t>
            </a:r>
            <a:r>
              <a:rPr lang="en-US" sz="2000" b="1" err="1"/>
              <a:t>brasileira</a:t>
            </a:r>
            <a:r>
              <a:rPr lang="en-US" sz="2000" b="1" dirty="0"/>
              <a:t> entre 1827 e 1932: </a:t>
            </a:r>
            <a:r>
              <a:rPr lang="en-US" sz="2000" b="1" err="1"/>
              <a:t>ecletismo</a:t>
            </a:r>
            <a:r>
              <a:rPr lang="en-US" sz="2000" b="1" dirty="0"/>
              <a:t>, </a:t>
            </a:r>
            <a:r>
              <a:rPr lang="en-US" sz="2000" b="1" err="1"/>
              <a:t>liberalismo</a:t>
            </a:r>
            <a:r>
              <a:rPr lang="en-US" sz="2000" b="1" dirty="0"/>
              <a:t> e </a:t>
            </a:r>
            <a:r>
              <a:rPr lang="en-US" sz="2000" b="1" err="1"/>
              <a:t>positivismo</a:t>
            </a:r>
            <a:r>
              <a:rPr lang="en-US" sz="2000" b="1" dirty="0"/>
              <a:t>.  </a:t>
            </a:r>
            <a:endParaRPr lang="en-US" sz="20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/>
              <a:t> Esse </a:t>
            </a:r>
            <a:r>
              <a:rPr lang="en-US" sz="2000" b="1" err="1"/>
              <a:t>período</a:t>
            </a:r>
            <a:r>
              <a:rPr lang="en-US" sz="2000" b="1" dirty="0"/>
              <a:t> é </a:t>
            </a:r>
            <a:r>
              <a:rPr lang="en-US" sz="2000" b="1" err="1"/>
              <a:t>marcado</a:t>
            </a:r>
            <a:r>
              <a:rPr lang="en-US" sz="2000" b="1" dirty="0"/>
              <a:t> pela </a:t>
            </a:r>
            <a:r>
              <a:rPr lang="en-US" sz="2000" b="1" err="1"/>
              <a:t>emergência</a:t>
            </a:r>
            <a:r>
              <a:rPr lang="en-US" sz="2000" b="1" dirty="0"/>
              <a:t> do Estado-</a:t>
            </a:r>
            <a:r>
              <a:rPr lang="en-US" sz="2000" b="1" err="1"/>
              <a:t>nacional</a:t>
            </a:r>
            <a:r>
              <a:rPr lang="en-US" sz="2000" b="1" dirty="0"/>
              <a:t> (</a:t>
            </a:r>
            <a:r>
              <a:rPr lang="en-US" sz="2000" b="1" err="1"/>
              <a:t>Independência</a:t>
            </a:r>
            <a:r>
              <a:rPr lang="en-US" sz="2000" b="1" dirty="0"/>
              <a:t> e </a:t>
            </a:r>
            <a:r>
              <a:rPr lang="en-US" sz="2000" b="1" err="1"/>
              <a:t>transição</a:t>
            </a:r>
            <a:r>
              <a:rPr lang="en-US" sz="2000" b="1" dirty="0"/>
              <a:t> para a República), pela </a:t>
            </a:r>
            <a:r>
              <a:rPr lang="en-US" sz="2000" b="1" err="1"/>
              <a:t>influência</a:t>
            </a:r>
            <a:r>
              <a:rPr lang="en-US" sz="2000" b="1" dirty="0"/>
              <a:t> de </a:t>
            </a:r>
            <a:r>
              <a:rPr lang="en-US" sz="2000" b="1" err="1"/>
              <a:t>correntes</a:t>
            </a:r>
            <a:r>
              <a:rPr lang="en-US" sz="2000" b="1" dirty="0"/>
              <a:t> </a:t>
            </a:r>
            <a:r>
              <a:rPr lang="en-US" sz="2000" b="1" err="1"/>
              <a:t>filosóficas</a:t>
            </a:r>
            <a:r>
              <a:rPr lang="en-US" sz="2000" b="1" dirty="0"/>
              <a:t> e </a:t>
            </a:r>
            <a:r>
              <a:rPr lang="en-US" sz="2000" b="1" err="1"/>
              <a:t>pedagógicas</a:t>
            </a:r>
            <a:r>
              <a:rPr lang="en-US" sz="2000" b="1" dirty="0"/>
              <a:t> </a:t>
            </a:r>
            <a:r>
              <a:rPr lang="en-US" sz="2000" b="1" err="1"/>
              <a:t>europeias</a:t>
            </a:r>
            <a:r>
              <a:rPr lang="en-US" sz="2000" b="1" dirty="0"/>
              <a:t> e </a:t>
            </a:r>
            <a:r>
              <a:rPr lang="en-US" sz="2000" b="1" err="1"/>
              <a:t>por</a:t>
            </a:r>
            <a:r>
              <a:rPr lang="en-US" sz="2000" b="1" dirty="0"/>
              <a:t> </a:t>
            </a:r>
            <a:r>
              <a:rPr lang="en-US" sz="2000" b="1" err="1"/>
              <a:t>sucessivas</a:t>
            </a:r>
            <a:r>
              <a:rPr lang="en-US" sz="2000" b="1" dirty="0"/>
              <a:t> </a:t>
            </a:r>
            <a:r>
              <a:rPr lang="en-US" sz="2000" b="1" err="1"/>
              <a:t>reformas</a:t>
            </a:r>
            <a:r>
              <a:rPr lang="en-US" sz="2000" b="1" dirty="0"/>
              <a:t> </a:t>
            </a:r>
            <a:r>
              <a:rPr lang="en-US" sz="2000" b="1" err="1"/>
              <a:t>legais</a:t>
            </a:r>
            <a:r>
              <a:rPr lang="en-US" sz="2000" b="1" dirty="0"/>
              <a:t> </a:t>
            </a:r>
            <a:r>
              <a:rPr lang="en-US" sz="2000" b="1" err="1"/>
              <a:t>que</a:t>
            </a:r>
            <a:r>
              <a:rPr lang="en-US" sz="2000" b="1" dirty="0"/>
              <a:t> </a:t>
            </a:r>
            <a:r>
              <a:rPr lang="en-US" sz="2000" b="1" err="1"/>
              <a:t>visavam</a:t>
            </a:r>
            <a:r>
              <a:rPr lang="en-US" sz="2000" b="1" dirty="0"/>
              <a:t> </a:t>
            </a:r>
            <a:r>
              <a:rPr lang="en-US" sz="2000" b="1" err="1"/>
              <a:t>organizar</a:t>
            </a:r>
            <a:r>
              <a:rPr lang="en-US" sz="2000" b="1" dirty="0"/>
              <a:t> o </a:t>
            </a:r>
            <a:r>
              <a:rPr lang="en-US" sz="2000" b="1" err="1"/>
              <a:t>ensino</a:t>
            </a:r>
            <a:r>
              <a:rPr lang="en-US" sz="2000" b="1" dirty="0"/>
              <a:t> </a:t>
            </a:r>
            <a:r>
              <a:rPr lang="en-US" sz="2000" b="1" err="1"/>
              <a:t>primário</a:t>
            </a:r>
            <a:r>
              <a:rPr lang="en-US" sz="2000" b="1" dirty="0"/>
              <a:t> e </a:t>
            </a:r>
            <a:r>
              <a:rPr lang="en-US" sz="2000" b="1" err="1"/>
              <a:t>secundário</a:t>
            </a:r>
            <a:r>
              <a:rPr lang="en-US" sz="2000" b="1" dirty="0"/>
              <a:t> no </a:t>
            </a:r>
            <a:r>
              <a:rPr lang="en-US" sz="2000" b="1" err="1"/>
              <a:t>país</a:t>
            </a:r>
            <a:r>
              <a:rPr lang="en-US" sz="2000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06962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m 3" descr="Foto em preto e branco de grupo de pessoas posando para foto&#10;&#10;O conteúdo gerado por IA pode estar incorreto.">
            <a:extLst>
              <a:ext uri="{FF2B5EF4-FFF2-40B4-BE49-F238E27FC236}">
                <a16:creationId xmlns:a16="http://schemas.microsoft.com/office/drawing/2014/main" id="{978EDA45-6532-552A-8DF1-2FA90172AE1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934" r="948" b="-1"/>
          <a:stretch>
            <a:fillRect/>
          </a:stretch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4A3632F-734F-A97E-0EEA-866CF0BD41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5318" y="253066"/>
            <a:ext cx="3486013" cy="1249971"/>
          </a:xfrm>
        </p:spPr>
        <p:txBody>
          <a:bodyPr>
            <a:normAutofit/>
          </a:bodyPr>
          <a:lstStyle/>
          <a:p>
            <a:r>
              <a:rPr lang="pt-BR" sz="4000" b="1" dirty="0">
                <a:latin typeface="Aptos Display"/>
              </a:rPr>
              <a:t>Liberalismo</a:t>
            </a:r>
            <a:endParaRPr lang="pt-BR" sz="4000" b="1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E90E1D6-5FA3-16A6-1F41-B00E9CBCC9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8838" y="1714368"/>
            <a:ext cx="6402578" cy="4126419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pt-BR" sz="2000" dirty="0">
                <a:ea typeface="+mn-lt"/>
                <a:cs typeface="+mn-lt"/>
              </a:rPr>
              <a:t> </a:t>
            </a:r>
            <a:r>
              <a:rPr lang="pt-BR" sz="2000" b="1" dirty="0">
                <a:ea typeface="+mn-lt"/>
                <a:cs typeface="+mn-lt"/>
              </a:rPr>
              <a:t>As ideias liberais influenciaram fortemente os projetos educacionais do século XIX ao associarem a instrução primária à formação de cidadãos e ao progresso econômico. </a:t>
            </a:r>
          </a:p>
          <a:p>
            <a:pPr marL="0" indent="0">
              <a:buNone/>
            </a:pPr>
            <a:r>
              <a:rPr lang="pt-BR" sz="2000" b="1" dirty="0">
                <a:ea typeface="+mn-lt"/>
                <a:cs typeface="+mn-lt"/>
              </a:rPr>
              <a:t> No campo prático, esse momento inclui a Lei de 1827 (sobre escolas de primeiras letras) e reformas posteriores que procuraram institucionalizar o ensino público — ainda que com uma forte precariedade estrutural (docência mal preparada, ausência de currículo coeso). </a:t>
            </a:r>
          </a:p>
          <a:p>
            <a:pPr marL="0" indent="0">
              <a:buNone/>
            </a:pPr>
            <a:r>
              <a:rPr lang="pt-BR" sz="2000" b="1" dirty="0">
                <a:ea typeface="+mn-lt"/>
                <a:cs typeface="+mn-lt"/>
              </a:rPr>
              <a:t> As propostas liberais enfatizavam a escolarização como instrumento de moralização e produção de cidadãos letrados. Periódicos </a:t>
            </a:r>
            <a:r>
              <a:rPr lang="pt-BR" sz="2000" b="1" dirty="0" err="1">
                <a:ea typeface="+mn-lt"/>
                <a:cs typeface="+mn-lt"/>
              </a:rPr>
              <a:t>Uniateneu</a:t>
            </a:r>
            <a:endParaRPr lang="pt-BR" sz="2000" b="1"/>
          </a:p>
        </p:txBody>
      </p:sp>
    </p:spTree>
    <p:extLst>
      <p:ext uri="{BB962C8B-B14F-4D97-AF65-F5344CB8AC3E}">
        <p14:creationId xmlns:p14="http://schemas.microsoft.com/office/powerpoint/2010/main" val="1312644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m 3" descr="Pessoas sentadas ao redor de uma mesa&#10;&#10;O conteúdo gerado por IA pode estar incorreto.">
            <a:extLst>
              <a:ext uri="{FF2B5EF4-FFF2-40B4-BE49-F238E27FC236}">
                <a16:creationId xmlns:a16="http://schemas.microsoft.com/office/drawing/2014/main" id="{003F317D-41E9-BA22-49B0-6C1AFBC230A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884" r="-1" b="-1"/>
          <a:stretch>
            <a:fillRect/>
          </a:stretch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E93751C-50FB-2C67-A714-7E3513E0B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0698" y="219448"/>
            <a:ext cx="2735219" cy="1014648"/>
          </a:xfrm>
        </p:spPr>
        <p:txBody>
          <a:bodyPr>
            <a:normAutofit/>
          </a:bodyPr>
          <a:lstStyle/>
          <a:p>
            <a:r>
              <a:rPr lang="pt-BR" sz="4000" b="1" dirty="0">
                <a:latin typeface="Aptos Display"/>
              </a:rPr>
              <a:t>Positivismo</a:t>
            </a:r>
            <a:endParaRPr lang="pt-BR" sz="4000" b="1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72ABB63-E34C-C1DA-012E-06B062F84B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85081" y="1235173"/>
            <a:ext cx="4505747" cy="542364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pt-BR" sz="1600" dirty="0">
                <a:ea typeface="+mn-lt"/>
                <a:cs typeface="+mn-lt"/>
              </a:rPr>
              <a:t> </a:t>
            </a:r>
            <a:r>
              <a:rPr lang="pt-BR" sz="2000" b="1" dirty="0">
                <a:ea typeface="+mn-lt"/>
                <a:cs typeface="+mn-lt"/>
              </a:rPr>
              <a:t>A partir da segunda metade do século XIX e com maior intensidade após a Proclamação da República, o positivismo (inspirado em Auguste Comte) passou a incidir sobre a escola: valorização do método científico, da disciplina e de uma educação orientada para a “ordem e o progresso”. </a:t>
            </a:r>
          </a:p>
          <a:p>
            <a:pPr marL="0" indent="0">
              <a:buNone/>
            </a:pPr>
            <a:r>
              <a:rPr lang="pt-BR" sz="2000" b="1" dirty="0">
                <a:ea typeface="+mn-lt"/>
                <a:cs typeface="+mn-lt"/>
              </a:rPr>
              <a:t> Figuras e leituras positivistas influenciaram reformas e o ideário republicano, conectando educação pública, planejamento e modelo laico de formação. Esse eixo contribuiu para a crescente separação entre Igreja e Estado nas questões escolares.</a:t>
            </a:r>
            <a:endParaRPr lang="pt-BR" sz="2000" b="1"/>
          </a:p>
        </p:txBody>
      </p:sp>
    </p:spTree>
    <p:extLst>
      <p:ext uri="{BB962C8B-B14F-4D97-AF65-F5344CB8AC3E}">
        <p14:creationId xmlns:p14="http://schemas.microsoft.com/office/powerpoint/2010/main" val="144068285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Escritório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13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13</vt:i4>
      </vt:variant>
    </vt:vector>
  </HeadingPairs>
  <TitlesOfParts>
    <vt:vector size="14" baseType="lpstr">
      <vt:lpstr>Tema do Office</vt:lpstr>
      <vt:lpstr>Apresentação do PowerPoint</vt:lpstr>
      <vt:lpstr>Apresentação do PowerPoint</vt:lpstr>
      <vt:lpstr> A educação brasileira e as influências do liberalismo e do positivismo (1827–1932)</vt:lpstr>
      <vt:lpstr>Sumário</vt:lpstr>
      <vt:lpstr>História do Brasil e principais eventos da época </vt:lpstr>
      <vt:lpstr>Apresentação do PowerPoint</vt:lpstr>
      <vt:lpstr>Visão de Saviani sobre a época</vt:lpstr>
      <vt:lpstr>Liberalismo</vt:lpstr>
      <vt:lpstr>Positivismo</vt:lpstr>
      <vt:lpstr>Principais reformas e transformações institucionais</vt:lpstr>
      <vt:lpstr>Consequências na avaliação de Saviani</vt:lpstr>
      <vt:lpstr>Referências </vt:lpstr>
      <vt:lpstr>Agradecimentos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452</cp:revision>
  <dcterms:created xsi:type="dcterms:W3CDTF">2025-11-10T00:57:31Z</dcterms:created>
  <dcterms:modified xsi:type="dcterms:W3CDTF">2025-11-10T03:30:16Z</dcterms:modified>
</cp:coreProperties>
</file>